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5" r:id="rId2"/>
    <p:sldId id="321" r:id="rId3"/>
    <p:sldId id="283" r:id="rId4"/>
    <p:sldId id="348" r:id="rId5"/>
    <p:sldId id="357" r:id="rId6"/>
    <p:sldId id="353" r:id="rId7"/>
    <p:sldId id="347" r:id="rId8"/>
    <p:sldId id="366" r:id="rId9"/>
    <p:sldId id="319" r:id="rId10"/>
    <p:sldId id="383" r:id="rId11"/>
    <p:sldId id="367" r:id="rId12"/>
    <p:sldId id="368" r:id="rId13"/>
    <p:sldId id="369" r:id="rId14"/>
    <p:sldId id="371" r:id="rId15"/>
    <p:sldId id="374" r:id="rId16"/>
    <p:sldId id="370" r:id="rId17"/>
    <p:sldId id="372" r:id="rId18"/>
    <p:sldId id="302" r:id="rId19"/>
    <p:sldId id="381" r:id="rId20"/>
    <p:sldId id="380" r:id="rId21"/>
    <p:sldId id="265" r:id="rId22"/>
    <p:sldId id="363" r:id="rId23"/>
    <p:sldId id="382" r:id="rId24"/>
    <p:sldId id="26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FA4"/>
    <a:srgbClr val="6DB6CE"/>
    <a:srgbClr val="60986B"/>
    <a:srgbClr val="2A3E1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0061" autoAdjust="0"/>
  </p:normalViewPr>
  <p:slideViewPr>
    <p:cSldViewPr snapToGrid="0" showGuides="1">
      <p:cViewPr varScale="1">
        <p:scale>
          <a:sx n="91" d="100"/>
          <a:sy n="91" d="100"/>
        </p:scale>
        <p:origin x="1350" y="84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6A76-A75E-4FA2-BB81-7FFAD494B5FF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26DF-BD93-45C6-83ED-7CACB5E9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“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반려동물 등록제도와 유기동물 수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증감의 상관성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주제로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 분석을 진행한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달리는 마차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발표자 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9FB0-E7C1-452F-B502-A2297DF1C1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지도는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슬라이드들에서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설명할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반려동물과 유기동물 수의 분포를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한눈에 확인할 수 있도록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지도화하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54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서울시 자치구별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반려동물수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그래프입니다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 모든 자치구에서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최소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반려견을 고루 소유하고 있음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알 수 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송파구가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14000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 마리로 가장 많고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중구의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2000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여마리로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가장 적은 수를 보유하고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70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동일한 반려동물 데이터를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기간연도별로 구분한 그래프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반려동물의 수가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시간에 따른 큰 증감추이가 없는 것을 통해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./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지속적인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반려동물에 대한 관심을 알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15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유기동물 데이터로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자치구별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비교하였습니다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보시는것과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관악구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유기 수가 가장 높았습니다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반대로 서초구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강남구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중구에서는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보호되고 있는 유기견의 수가 비교적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낮은 수치를 보이고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방금 말씀드린 높은 유기견을 </a:t>
            </a:r>
            <a:r>
              <a:rPr lang="ko-KR" altLang="ko-KR" sz="1800" u="sng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보유하고있는</a:t>
            </a:r>
            <a:r>
              <a:rPr lang="ko-KR" altLang="en-US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자치구와 낮은 </a:t>
            </a:r>
            <a:r>
              <a:rPr lang="ko-KR" altLang="en-US" sz="1800" u="sng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유기견</a:t>
            </a:r>
            <a:r>
              <a:rPr lang="ko-KR" altLang="en-US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보호 구역</a:t>
            </a:r>
            <a:r>
              <a:rPr lang="ko-KR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잘 기억해주시기 </a:t>
            </a:r>
            <a:r>
              <a:rPr lang="ko-KR" altLang="ko-KR" sz="1800" u="sng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바립니다</a:t>
            </a:r>
            <a:r>
              <a:rPr lang="en-US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.^^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일반적으로</a:t>
            </a:r>
            <a:r>
              <a:rPr lang="en-US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반려견을 가장 많이 키우는 곳에서</a:t>
            </a:r>
            <a:r>
              <a:rPr lang="en-US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유기견이 많을 것이라고</a:t>
            </a:r>
            <a:r>
              <a:rPr lang="en-US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생각</a:t>
            </a:r>
            <a:r>
              <a:rPr lang="ko-KR" altLang="en-US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하기 때문입니다</a:t>
            </a:r>
            <a:r>
              <a:rPr lang="en-US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621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시행되고 있는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등록제의 효과성을 검증하기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연도별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보호 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비교하였습니다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./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전국 단위로 유실동물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보도발표한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농림축산식품부에서는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총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만마리가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구조되어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매년 증가하고 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음을 언급하였지만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서울은 지속적으로 감소하고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큰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유기동물수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감소 폭을 보이는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화살표 구간은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‘2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제도 개정을 언급한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연도입니다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!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18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시행되고 있는 반려동물 등록제는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단순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반복언급과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개정만으로도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확실히 효과가 있는 것으로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보여지는데요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이제까지 살펴본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자치구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기간별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유기동물수를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합쳐본 결과로도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대체로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동일지역구에서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연도별로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큰 차이가 없는 수준임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알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등록제가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어느 부분에서 더 개선될 수 있을지 고민하였고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유기견이 생기는 원인에 대해 분석해보았습니다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83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앞에서 제가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 자치구별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유기동물 현황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기억해달라 했던 부분이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기억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나시나요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^^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흥미롭게도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반려동물 수와 유기동물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수는 비례하지 않았습니다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./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보이시는 막대 그래프의 경우 반려동물 수를 의미하구요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꺾은선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 자치구별 유기동물 수를 의미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많은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반려동물수를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보유한 지역인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노란동그라미부분에선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낮은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유기동물수를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보유하고 있었으며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반면 빨간 동그라미인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관악구에서는 반대결과를 가지고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이부분을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더분석해보아야겠다고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판단하였습니다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91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의문점을 해결하고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증명해보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추가로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 자치구별 평균소득과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보호되고 있는 유기동물 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비교해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보이시는 빨간 선 그래프가 자치구별 평균소득을 의미하고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,/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검은선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유기동물 현황을 의미하는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그래프입니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앞의 가설과 유사하게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소득과 유기수의 연관성이 보였습니다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상위소득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분위지역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서초구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강남구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송파구에서는 낮은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유기동물수를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이외 지역에서는 소득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유기수모두 유사한 중간분포도를 차지하였습니다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높은 유기수를 보유한 관악구는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아직 큰 소득이 없는 청년층 거주 비율이 가장 높은 지역으로도 알려져 있는데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동물을 키울 기본여건과 준비가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갖추어지지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않은상태에서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동물을 양육하고 쉽게 포기하였던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상관도가 있는 것이 아닐지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해당그래프를 통해 예측해 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22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그럼 이제 마지막으로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분석내용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통해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결론및시사점을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정리하여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754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기대효과로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등록제 이후 매년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마리 증가추이를 보이다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2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개정 이후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등록 자진신고 기간에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 마리 신규 등록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결과물로도 충분한 홍보성이 있었음을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확인할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동물등록제와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감소의 연관성을 파악하였으므로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앞으로도 지속적인 정부의 관심과 제도개선의 필요성이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더욱 강조된다 생각되었습니다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나아가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‘동물학대 등의 관련한 범죄가 사람 대상으로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이어지는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경우’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다반사로 떠오르는데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향후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물권리 인정 및 생명존중 가치의 실현으로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‘공동체 및 시민 윤리의식 증가’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예상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‘사회 문제 인식 및 개인 책임감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향상’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기대할 수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있을것으로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11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발표설명순서 목차로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주제선정이유에 해당하는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제안배경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필요성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데이터분석내용엔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활용한데이터종류와 시각화분석과정을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마지막 세번째로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최종 결론과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의견을 말씀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드리는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방식으로 진행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!^^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9FB0-E7C1-452F-B502-A2297DF1C1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16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동물 보호 센터 운영비용 절감 효과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더불어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 추가분석을 통해 추가 시사점을 생각해보았습니다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./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입양할때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절차가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매우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까다롭듯이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강아지 분양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사람이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키울만한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능력이 있는지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판별할 수 있는 제도도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추가 필요함을 시사하였습니다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./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능력은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예방 접종 비용 등과 같은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’/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기본 강아지 양육비용의 책임 여부를 의미합니다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/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사람들이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분양전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이만큼의 시간과 돈을 투자해서 관리할 능력이 되거나 그만큼의 열정이 있는지를 다시 한번 스스로 고민했으면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5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앞으로의 많은 이들의</a:t>
            </a:r>
            <a:r>
              <a:rPr lang="en-US" altLang="ko-KR" dirty="0"/>
              <a:t>/</a:t>
            </a:r>
            <a:r>
              <a:rPr lang="ko-KR" altLang="en-US" dirty="0"/>
              <a:t> 지속적인 관심과 적극성이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동물과의 조화롭고 평화로운 세상을 만드는데 큰 도움이 될 것이라 생각됩니다</a:t>
            </a:r>
            <a:r>
              <a:rPr lang="en-US" altLang="ko-KR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9FB0-E7C1-452F-B502-A2297DF1C1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33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684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발표를 마치겠습니다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26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9FB0-E7C1-452F-B502-A2297DF1C1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1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선정배경입니다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0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 애완견이란 단어 대신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려견이라는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표현을 사용하고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,/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아이를 낳지 않고 강아지를 키우는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펫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족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이란 용어가 등장했다고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.’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러한 관심과 더불어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우리나라 반려인구는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1500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만을 넘어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계속 증가 추세를 보이고 있습니다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선택한 반려견과 평생을 함께한다면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물론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문제가 없겠지만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반려동물 수가 증가하는 만큼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</a:t>
            </a:r>
            <a:r>
              <a:rPr lang="ko-KR" altLang="en-US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견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또한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발생하여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지금까지도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계속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해결되지 않는 문제로 대두되고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64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 심각성을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에서도 인지하고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동물등록제도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시행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하였는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동물등록제란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‘15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자리 고유번호를 부여하고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고유번호에 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소유자 인적사항과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정보를 등록하는 제도입니다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년부터 시행하여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2021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년까지 개선하며 진행중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년도와 현재의 차이는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등록방법인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내장형무선식별장치삽입과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외장형 무선식별장치 장착만 현재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인정이되고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등록번호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없는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단순인식표는 제외되었습니다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등록비용지원기간과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자진신고 및 집중단속 기간이 운영되었고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정확한 신고대상 강아지 나이가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개월이상으로 언급이 되어있어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분양받을때부터의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의무화가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시작된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것이라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볼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59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동물등록수는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조금씩 증가는 하고 있지만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시행이후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년가량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지난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2020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등록률은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50%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에도 미치지 못한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38.6%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불과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(2’14)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 동물 등록제도를 이행하지 않은 사람들 수에 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년간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미이행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과태료를 부과한 사례는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564</a:t>
            </a:r>
            <a:r>
              <a:rPr lang="ko-KR" altLang="ko-KR" sz="1800" u="sng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건밖에</a:t>
            </a:r>
            <a:r>
              <a:rPr lang="ko-KR" altLang="ko-KR" sz="1800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되지 않는다고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~!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 팀은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유기견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수가 더 이상 증가하지 않도록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!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‘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반려동물 등록제도의 이행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장려하고자 해당 주제를 선정하였습니다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6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본격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내용입니다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19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데이터들을 사용했습니다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전국단위보다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한국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가장 많은 사람들이 거주하고 있는 서울을 표본으로 선택하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가운데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기본데이터로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/‘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반려동물수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유기동물수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자치구별과 기간연도별로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그래프화하였습니다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추가로 필요한 자료들은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공공데이터 포털 서울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열린데이터광장과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통합데이터지도에서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조사하였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745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데이터들을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엑셀과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매트플롯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씨본을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시각화하였습니다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26DF-BD93-45C6-83ED-7CACB5E95A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8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C2BA-A520-4A3D-837B-1144CC82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B805C3-45CC-420E-AA61-55499D64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A0575-1A63-47D4-AF56-51DE76F4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5EEFC-CC09-42B2-9416-B858D083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EDA89-6BAF-4489-B77B-85410576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1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2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46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3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4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5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6C1D-ED84-444F-BE22-E3FE98D7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53C97-A8E5-424A-A40A-A73AC277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D6EA5C-4C0B-4220-A024-861579993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E4486-FB7E-4114-8F44-459B6237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D07A-6FAA-46D5-8BD2-82111E9B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154D3-0320-4816-AADB-56EE1EF8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69526-5215-4ECD-8762-B36D9C01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03C15-D5D2-47DF-993C-A326DF3E0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E8B56-6677-4C45-9E67-F375F3AC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4B1D2-3576-4A4D-A834-33DC2D27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77A9F-D1C3-4F86-A464-51B44825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16196-8C61-4C0E-8C80-C9D68DAB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3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79E8-7667-43E9-B391-D4F50A3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C95AF-A262-405B-A3C6-CDC27A93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C9EB3-2DA3-4C01-AB53-610E745A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8B105-F1EC-4257-A531-17C58D9F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E694C-0305-4EE6-86F9-E43B8C5F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197A1A-3CF8-4C90-847F-DB7E491A7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E3391-2658-47CD-90EE-19D37D803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4D59-AAF0-400E-90B3-E59394ECB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C315C-D404-455B-9BEF-3020F955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7B359-36CD-42BB-9EC9-A146D6C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35024-5CB2-4EDD-8CF4-A603DCCC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866B0-1772-453B-86CB-2EB29AF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27FB-50F5-4785-AB43-B3559D29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E07C0-703E-48A4-B92C-96DB7915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DBED8-81FA-4695-B10A-4706D74A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3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9253E-C8F9-4722-8016-0BE06CCF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033F41-6406-4DC5-9F92-093B79A3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38FB-BF6D-4235-AB7D-608AE58C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FFC1E-8831-432B-B33B-4C4C497B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ED003-F026-425F-B679-C1FD847F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3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DC70-D5CB-4743-A93F-18B1E962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9D79-2D59-4B2D-9667-EC0D1F8F4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6371D1-292E-4E6F-B6C4-938F626F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29CB4-9E9E-4F8A-AAD9-390427F0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53E4C-E8CC-440E-B9F6-FF43D9A9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AD704-1866-4EF8-84C6-B4CBA7B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01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00134-45D2-4516-BD4F-D2397065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6B38C-3DEF-496B-AA0D-DD671684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F8BD2-9A88-4496-8DA8-599CD2FF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11467-A063-4274-9151-190E5B41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AD9931-328A-41E7-8729-1ADCE8ADA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12F86B-E4B0-4CF5-B092-5E31D8B2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0E141B-37FC-4F4D-BCBB-1731DC9B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84566-E963-49F1-AEE6-7660C0DA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AA04-CC8D-4786-9EA9-6AD96F4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BAB167-1E02-49E6-95F2-787CC16A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3FBC0-985C-4CF7-904D-4121EEE5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720991-FAB3-4C7D-AFED-E3962BE7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8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2B3F2D-80C0-459C-8649-CD2CE93AC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래픽 6" descr="사각형 2개, 단색 하나와 가로줄로 채워진 것 하나">
            <a:extLst>
              <a:ext uri="{FF2B5EF4-FFF2-40B4-BE49-F238E27FC236}">
                <a16:creationId xmlns:a16="http://schemas.microsoft.com/office/drawing/2014/main" id="{09EECDD8-EE0C-4B3D-ACEA-5AF16B38D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670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C20DAB-B19D-4720-9AAC-ED0D379D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55E5B-603E-47EF-A2A7-797EBFCB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AEA3A-458B-4997-B12E-F4A6809DE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E810-BE59-455F-8610-69FC5FAA5A8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CCD3-50FB-4582-B676-296DF5F82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4E90-BAA3-4961-A0EC-B378E7DF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6" r:id="rId9"/>
    <p:sldLayoutId id="2147483661" r:id="rId10"/>
    <p:sldLayoutId id="2147483660" r:id="rId11"/>
    <p:sldLayoutId id="2147483662" r:id="rId12"/>
    <p:sldLayoutId id="2147483663" r:id="rId13"/>
    <p:sldLayoutId id="2147483664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2.xml"/><Relationship Id="rId7" Type="http://schemas.openxmlformats.org/officeDocument/2006/relationships/image" Target="../media/image4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tags" Target="../tags/tag6.xml"/><Relationship Id="rId7" Type="http://schemas.openxmlformats.org/officeDocument/2006/relationships/image" Target="../media/image31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5.jpg"/><Relationship Id="rId5" Type="http://schemas.openxmlformats.org/officeDocument/2006/relationships/notesSlide" Target="../notesSlides/notesSlide21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news.gg.go.kr/news/news_detail.do?number=202107191110327945C048&amp;s_code=C048" TargetMode="External"/><Relationship Id="rId3" Type="http://schemas.openxmlformats.org/officeDocument/2006/relationships/hyperlink" Target="https://terms.naver.com/entry.naver?docId=5782732&amp;cid=43667&amp;categoryId=43667" TargetMode="External"/><Relationship Id="rId7" Type="http://schemas.openxmlformats.org/officeDocument/2006/relationships/hyperlink" Target="http://www.cstimes.com/news/articleView.html?idxno=48125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orea.kr/news/pressReleaseView.do?newsId=156448339" TargetMode="External"/><Relationship Id="rId5" Type="http://schemas.openxmlformats.org/officeDocument/2006/relationships/hyperlink" Target="http://news.tf.co.kr/read/national/1897674.htm" TargetMode="External"/><Relationship Id="rId4" Type="http://schemas.openxmlformats.org/officeDocument/2006/relationships/hyperlink" Target="https://blog.naver.com/jsjeong0403/222522785207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jpe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data-map.kr/search/11947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ata.seoul.go.kr/dataList/419/S/2/datasetView.do" TargetMode="External"/><Relationship Id="rId5" Type="http://schemas.openxmlformats.org/officeDocument/2006/relationships/hyperlink" Target="https://data.seoul.go.kr/dataList/369/S/2/datasetView.do" TargetMode="External"/><Relationship Id="rId4" Type="http://schemas.openxmlformats.org/officeDocument/2006/relationships/hyperlink" Target="https://data.seoul.go.kr/dataList/10970/S/2/datasetView.d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FA6A7F7-B4BD-4AB1-8A10-2202AAAF3D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FA6A7F7-B4BD-4AB1-8A10-2202AAAF3D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 hidden="1">
            <a:extLst>
              <a:ext uri="{FF2B5EF4-FFF2-40B4-BE49-F238E27FC236}">
                <a16:creationId xmlns:a16="http://schemas.microsoft.com/office/drawing/2014/main" id="{86D1A938-740F-448C-9536-6949FD4BB29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80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11" name="Picture 10" descr="A dog sitting on a couch&#10;&#10;Description automatically generated">
            <a:extLst>
              <a:ext uri="{FF2B5EF4-FFF2-40B4-BE49-F238E27FC236}">
                <a16:creationId xmlns:a16="http://schemas.microsoft.com/office/drawing/2014/main" id="{88701242-6657-4B69-B449-809F4CB596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AB2072-04E1-4A74-8EA5-3BE6C844D6EA}"/>
              </a:ext>
            </a:extLst>
          </p:cNvPr>
          <p:cNvSpPr/>
          <p:nvPr/>
        </p:nvSpPr>
        <p:spPr>
          <a:xfrm>
            <a:off x="323850" y="419100"/>
            <a:ext cx="5772150" cy="6438900"/>
          </a:xfrm>
          <a:prstGeom prst="rect">
            <a:avLst/>
          </a:prstGeom>
          <a:solidFill>
            <a:srgbClr val="FFC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E187EBD-4EF3-4692-B19E-4705EB641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75" y="1940641"/>
            <a:ext cx="7236493" cy="2605959"/>
          </a:xfrm>
          <a:prstGeom prst="roundRect">
            <a:avLst>
              <a:gd name="adj" fmla="val 0"/>
            </a:avLst>
          </a:prstGeom>
          <a:solidFill>
            <a:srgbClr val="1997CD"/>
          </a:solidFill>
        </p:spPr>
        <p:txBody>
          <a:bodyPr lIns="360000" rIns="72000" anchor="ctr" anchorCtr="0">
            <a:noAutofit/>
          </a:bodyPr>
          <a:lstStyle/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반려동물 등록제도</a:t>
            </a:r>
            <a:r>
              <a:rPr lang="ko-KR" alt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와 </a:t>
            </a:r>
            <a:r>
              <a:rPr lang="ko-KR" altLang="en-US" sz="3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유기동물 수 </a:t>
            </a:r>
            <a:br>
              <a:rPr lang="en-US" altLang="ko-KR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altLang="ko-KR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ko-KR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	</a:t>
            </a:r>
            <a:r>
              <a:rPr lang="ko-KR" alt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증감의 상관성 분석</a:t>
            </a:r>
            <a:endParaRPr lang="en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A0666C-B577-4860-9E12-75463C251F61}"/>
              </a:ext>
            </a:extLst>
          </p:cNvPr>
          <p:cNvSpPr txBox="1"/>
          <p:nvPr/>
        </p:nvSpPr>
        <p:spPr>
          <a:xfrm>
            <a:off x="752472" y="4704090"/>
            <a:ext cx="4398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17FA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달리는 마차</a:t>
            </a:r>
            <a:endParaRPr lang="en-ID" sz="2800" b="1" dirty="0">
              <a:solidFill>
                <a:srgbClr val="017FA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1C5DE8-0D3A-4B19-965C-D709BC5A2AD1}"/>
              </a:ext>
            </a:extLst>
          </p:cNvPr>
          <p:cNvCxnSpPr>
            <a:cxnSpLocks/>
          </p:cNvCxnSpPr>
          <p:nvPr/>
        </p:nvCxnSpPr>
        <p:spPr>
          <a:xfrm>
            <a:off x="2849880" y="1516380"/>
            <a:ext cx="3238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EB6D18-4B54-427D-8B08-C1FF9D6B85F0}"/>
              </a:ext>
            </a:extLst>
          </p:cNvPr>
          <p:cNvSpPr txBox="1"/>
          <p:nvPr/>
        </p:nvSpPr>
        <p:spPr>
          <a:xfrm>
            <a:off x="752472" y="6287186"/>
            <a:ext cx="4398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2021.12.13</a:t>
            </a:r>
            <a:endParaRPr lang="en-ID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17B378-694D-419A-B096-D247EA02AA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384" y="85568"/>
            <a:ext cx="1406905" cy="281382"/>
          </a:xfrm>
          <a:prstGeom prst="rect">
            <a:avLst/>
          </a:prstGeom>
        </p:spPr>
      </p:pic>
      <p:pic>
        <p:nvPicPr>
          <p:cNvPr id="1299" name="Picture 275" descr="공지사항-관련기관 – 경북포항강소특구">
            <a:extLst>
              <a:ext uri="{FF2B5EF4-FFF2-40B4-BE49-F238E27FC236}">
                <a16:creationId xmlns:a16="http://schemas.microsoft.com/office/drawing/2014/main" id="{4A778A37-BCF3-4F96-B28B-F7CEB2E2F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9517" y="52342"/>
            <a:ext cx="1283711" cy="2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B3E881-E316-408D-AA70-37D9AC7C02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992" y="93663"/>
            <a:ext cx="1782869" cy="25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970022-763E-4FAE-ACF0-A50D0B92704F}"/>
              </a:ext>
            </a:extLst>
          </p:cNvPr>
          <p:cNvSpPr txBox="1"/>
          <p:nvPr/>
        </p:nvSpPr>
        <p:spPr>
          <a:xfrm>
            <a:off x="752472" y="5187731"/>
            <a:ext cx="2936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+mj-ea"/>
                <a:ea typeface="+mj-ea"/>
                <a:cs typeface="Segoe UI" panose="020B0502040204020203" pitchFamily="34" charset="0"/>
              </a:rPr>
              <a:t>변민종</a:t>
            </a:r>
            <a:r>
              <a:rPr lang="en-US" altLang="ko-KR" sz="1400" dirty="0">
                <a:latin typeface="+mj-ea"/>
                <a:ea typeface="+mj-ea"/>
                <a:cs typeface="Segoe UI" panose="020B0502040204020203" pitchFamily="34" charset="0"/>
              </a:rPr>
              <a:t>, </a:t>
            </a:r>
            <a:r>
              <a:rPr lang="ko-KR" altLang="en-US" sz="1400" dirty="0" err="1">
                <a:latin typeface="+mj-ea"/>
                <a:ea typeface="+mj-ea"/>
                <a:cs typeface="Segoe UI" panose="020B0502040204020203" pitchFamily="34" charset="0"/>
              </a:rPr>
              <a:t>허민영</a:t>
            </a:r>
            <a:r>
              <a:rPr lang="en-US" altLang="ko-KR" sz="1400" dirty="0">
                <a:latin typeface="+mj-ea"/>
                <a:ea typeface="+mj-ea"/>
                <a:cs typeface="Segoe UI" panose="020B0502040204020203" pitchFamily="34" charset="0"/>
              </a:rPr>
              <a:t>, </a:t>
            </a:r>
            <a:r>
              <a:rPr lang="ko-KR" altLang="en-US" sz="1400" dirty="0">
                <a:latin typeface="+mj-ea"/>
                <a:ea typeface="+mj-ea"/>
                <a:cs typeface="Segoe UI" panose="020B0502040204020203" pitchFamily="34" charset="0"/>
              </a:rPr>
              <a:t>현미연</a:t>
            </a:r>
            <a:endParaRPr lang="en-ID" sz="1400" dirty="0">
              <a:latin typeface="+mj-ea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9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4372FA-4AFD-4BC9-9E12-461A5E2537A4}"/>
              </a:ext>
            </a:extLst>
          </p:cNvPr>
          <p:cNvSpPr txBox="1"/>
          <p:nvPr/>
        </p:nvSpPr>
        <p:spPr>
          <a:xfrm>
            <a:off x="529640" y="105868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BEB5E-DC23-492B-9C0D-EC3762C83C55}"/>
              </a:ext>
            </a:extLst>
          </p:cNvPr>
          <p:cNvSpPr/>
          <p:nvPr/>
        </p:nvSpPr>
        <p:spPr>
          <a:xfrm>
            <a:off x="-10132" y="939618"/>
            <a:ext cx="12192000" cy="584775"/>
          </a:xfrm>
          <a:prstGeom prst="rect">
            <a:avLst/>
          </a:prstGeom>
          <a:gradFill flip="none" rotWithShape="1">
            <a:gsLst>
              <a:gs pos="43000">
                <a:srgbClr val="017FA4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 </a:t>
            </a:r>
            <a:r>
              <a:rPr lang="en-US" altLang="ko-KR" b="1" dirty="0"/>
              <a:t>(1) (Map) ‘</a:t>
            </a:r>
            <a:r>
              <a:rPr lang="ko-KR" altLang="en-US" b="1" dirty="0"/>
              <a:t>서울 자치구별</a:t>
            </a:r>
            <a:r>
              <a:rPr lang="en-US" altLang="ko-KR" b="1" dirty="0"/>
              <a:t>’</a:t>
            </a:r>
            <a:r>
              <a:rPr lang="ko-KR" altLang="en-US" b="1" dirty="0"/>
              <a:t> 반려동물 수와 유기동물보호 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F47FD9-7B8F-40A9-B546-3A65A7DD98B5}"/>
              </a:ext>
            </a:extLst>
          </p:cNvPr>
          <p:cNvGrpSpPr/>
          <p:nvPr/>
        </p:nvGrpSpPr>
        <p:grpSpPr>
          <a:xfrm>
            <a:off x="6192434" y="2353793"/>
            <a:ext cx="5154240" cy="3087203"/>
            <a:chOff x="787918" y="2035742"/>
            <a:chExt cx="5154240" cy="308720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3BA6AAD-7BF3-45E6-82C5-5B33A21E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918" y="2035742"/>
              <a:ext cx="5154240" cy="308720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AA5ABF-9EA4-440A-905C-356D209D6C98}"/>
                </a:ext>
              </a:extLst>
            </p:cNvPr>
            <p:cNvSpPr txBox="1"/>
            <p:nvPr/>
          </p:nvSpPr>
          <p:spPr>
            <a:xfrm>
              <a:off x="2281187" y="2988644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은평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B43BD1-1B90-478F-B176-1B3A43F24ABA}"/>
                </a:ext>
              </a:extLst>
            </p:cNvPr>
            <p:cNvSpPr txBox="1"/>
            <p:nvPr/>
          </p:nvSpPr>
          <p:spPr>
            <a:xfrm>
              <a:off x="2893400" y="2773200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강북</a:t>
              </a:r>
              <a:endParaRPr lang="ko-KR" altLang="en-US" sz="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B6F969-A511-468C-99CB-D9CCB097EBD0}"/>
                </a:ext>
              </a:extLst>
            </p:cNvPr>
            <p:cNvSpPr txBox="1"/>
            <p:nvPr/>
          </p:nvSpPr>
          <p:spPr>
            <a:xfrm>
              <a:off x="3113384" y="2511714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도봉</a:t>
              </a:r>
              <a:endParaRPr lang="ko-KR" altLang="en-US" sz="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A30D82-D168-4C4D-B3BD-2748120E6A3F}"/>
                </a:ext>
              </a:extLst>
            </p:cNvPr>
            <p:cNvSpPr txBox="1"/>
            <p:nvPr/>
          </p:nvSpPr>
          <p:spPr>
            <a:xfrm>
              <a:off x="3434497" y="2819722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노원</a:t>
              </a:r>
              <a:endParaRPr lang="ko-KR" altLang="en-US" sz="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20B397-9130-47FC-B964-0275C0756747}"/>
                </a:ext>
              </a:extLst>
            </p:cNvPr>
            <p:cNvSpPr txBox="1"/>
            <p:nvPr/>
          </p:nvSpPr>
          <p:spPr>
            <a:xfrm>
              <a:off x="3580210" y="3195095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중랑</a:t>
              </a:r>
              <a:endParaRPr lang="ko-KR" altLang="en-US" sz="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88523A-40EE-483B-B39F-167895DD3E2E}"/>
                </a:ext>
              </a:extLst>
            </p:cNvPr>
            <p:cNvSpPr txBox="1"/>
            <p:nvPr/>
          </p:nvSpPr>
          <p:spPr>
            <a:xfrm>
              <a:off x="2988801" y="3173762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성북</a:t>
              </a:r>
              <a:endParaRPr lang="ko-KR" altLang="en-US" sz="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8D4C1C-BEBA-4AA0-B063-0DA5C7CEA9AB}"/>
                </a:ext>
              </a:extLst>
            </p:cNvPr>
            <p:cNvSpPr txBox="1"/>
            <p:nvPr/>
          </p:nvSpPr>
          <p:spPr>
            <a:xfrm>
              <a:off x="3205143" y="3372923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동대문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ACFC-8AD6-4266-B4BE-3D43C0D55CA1}"/>
                </a:ext>
              </a:extLst>
            </p:cNvPr>
            <p:cNvSpPr txBox="1"/>
            <p:nvPr/>
          </p:nvSpPr>
          <p:spPr>
            <a:xfrm>
              <a:off x="2643729" y="3321278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종로</a:t>
              </a:r>
              <a:endParaRPr lang="ko-KR" altLang="en-US" sz="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7A0B38-DA55-4A45-8E49-D62EF22E00F7}"/>
                </a:ext>
              </a:extLst>
            </p:cNvPr>
            <p:cNvSpPr txBox="1"/>
            <p:nvPr/>
          </p:nvSpPr>
          <p:spPr>
            <a:xfrm>
              <a:off x="2782574" y="3566311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중구</a:t>
              </a:r>
              <a:endParaRPr lang="ko-KR" altLang="en-US" sz="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61C12-362A-4A3C-8FCD-2094F84A507E}"/>
                </a:ext>
              </a:extLst>
            </p:cNvPr>
            <p:cNvSpPr txBox="1"/>
            <p:nvPr/>
          </p:nvSpPr>
          <p:spPr>
            <a:xfrm>
              <a:off x="3170387" y="3664902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성동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703D09-7AEF-4BA0-A111-6EDFFB721944}"/>
                </a:ext>
              </a:extLst>
            </p:cNvPr>
            <p:cNvSpPr txBox="1"/>
            <p:nvPr/>
          </p:nvSpPr>
          <p:spPr>
            <a:xfrm>
              <a:off x="3532443" y="3708672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광진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689590-2E82-47E1-BE83-DED518BE72E6}"/>
                </a:ext>
              </a:extLst>
            </p:cNvPr>
            <p:cNvSpPr txBox="1"/>
            <p:nvPr/>
          </p:nvSpPr>
          <p:spPr>
            <a:xfrm>
              <a:off x="3987431" y="3619457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강동</a:t>
              </a:r>
              <a:endParaRPr lang="ko-KR" altLang="en-US" sz="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006878-09B3-4B6F-A485-2999F569B571}"/>
                </a:ext>
              </a:extLst>
            </p:cNvPr>
            <p:cNvSpPr txBox="1"/>
            <p:nvPr/>
          </p:nvSpPr>
          <p:spPr>
            <a:xfrm>
              <a:off x="3732637" y="4090463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송파</a:t>
              </a:r>
              <a:endParaRPr lang="ko-KR" altLang="en-US" sz="8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30C402-A764-41E1-945A-BC0912C26B36}"/>
                </a:ext>
              </a:extLst>
            </p:cNvPr>
            <p:cNvSpPr txBox="1"/>
            <p:nvPr/>
          </p:nvSpPr>
          <p:spPr>
            <a:xfrm>
              <a:off x="3248273" y="4137490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강남</a:t>
              </a:r>
              <a:endParaRPr lang="ko-KR" altLang="en-US" sz="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D7BC65-4826-405F-AF53-9460337DB8D9}"/>
                </a:ext>
              </a:extLst>
            </p:cNvPr>
            <p:cNvSpPr txBox="1"/>
            <p:nvPr/>
          </p:nvSpPr>
          <p:spPr>
            <a:xfrm>
              <a:off x="2924186" y="4320702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서초</a:t>
              </a:r>
              <a:endParaRPr lang="ko-KR" altLang="en-US" sz="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6D4641-7DDF-4740-A140-9064137428DE}"/>
                </a:ext>
              </a:extLst>
            </p:cNvPr>
            <p:cNvSpPr txBox="1"/>
            <p:nvPr/>
          </p:nvSpPr>
          <p:spPr>
            <a:xfrm>
              <a:off x="2709410" y="3851885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용산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0A41A5-4801-4ABD-ADEC-4285E8FCC217}"/>
                </a:ext>
              </a:extLst>
            </p:cNvPr>
            <p:cNvSpPr txBox="1"/>
            <p:nvPr/>
          </p:nvSpPr>
          <p:spPr>
            <a:xfrm>
              <a:off x="2295639" y="3429000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서대문</a:t>
              </a:r>
              <a:endParaRPr lang="ko-KR" altLang="en-US" sz="8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55F72C-49E1-4E75-8C9E-F26188C8CA15}"/>
                </a:ext>
              </a:extLst>
            </p:cNvPr>
            <p:cNvSpPr txBox="1"/>
            <p:nvPr/>
          </p:nvSpPr>
          <p:spPr>
            <a:xfrm>
              <a:off x="2111658" y="3578417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마포</a:t>
              </a:r>
              <a:endParaRPr lang="ko-KR" altLang="en-US" sz="8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A9CEDF-AFDF-46F1-AE73-5AFF43501265}"/>
                </a:ext>
              </a:extLst>
            </p:cNvPr>
            <p:cNvSpPr txBox="1"/>
            <p:nvPr/>
          </p:nvSpPr>
          <p:spPr>
            <a:xfrm>
              <a:off x="1494310" y="3566311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강서</a:t>
              </a:r>
              <a:endParaRPr lang="ko-KR" altLang="en-US" sz="8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5533FE-50B3-4FCA-B6FD-8AB1C93929B1}"/>
                </a:ext>
              </a:extLst>
            </p:cNvPr>
            <p:cNvSpPr txBox="1"/>
            <p:nvPr/>
          </p:nvSpPr>
          <p:spPr>
            <a:xfrm>
              <a:off x="1707415" y="3959607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양천</a:t>
              </a:r>
              <a:endParaRPr lang="ko-KR" altLang="en-US" sz="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E16F4C-36DB-4365-B300-D5A8E4D91A5E}"/>
                </a:ext>
              </a:extLst>
            </p:cNvPr>
            <p:cNvSpPr txBox="1"/>
            <p:nvPr/>
          </p:nvSpPr>
          <p:spPr>
            <a:xfrm>
              <a:off x="2096608" y="3927740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영등포</a:t>
              </a:r>
              <a:endParaRPr lang="ko-KR" altLang="en-US" sz="8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2A20E7-46D6-4BCC-A8C8-35375807182D}"/>
                </a:ext>
              </a:extLst>
            </p:cNvPr>
            <p:cNvSpPr txBox="1"/>
            <p:nvPr/>
          </p:nvSpPr>
          <p:spPr>
            <a:xfrm>
              <a:off x="2450850" y="4124487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동작</a:t>
              </a:r>
              <a:endParaRPr lang="ko-KR" altLang="en-US" sz="8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781831-CC07-4EA7-A87B-E09FAE9DFA77}"/>
                </a:ext>
              </a:extLst>
            </p:cNvPr>
            <p:cNvSpPr txBox="1"/>
            <p:nvPr/>
          </p:nvSpPr>
          <p:spPr>
            <a:xfrm>
              <a:off x="2414861" y="4431876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관악</a:t>
              </a:r>
              <a:endParaRPr lang="ko-KR" altLang="en-US" sz="8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85ED6D-2192-47E5-BB74-9CC2A0D1BEAE}"/>
                </a:ext>
              </a:extLst>
            </p:cNvPr>
            <p:cNvSpPr txBox="1"/>
            <p:nvPr/>
          </p:nvSpPr>
          <p:spPr>
            <a:xfrm>
              <a:off x="2040726" y="4459733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금천</a:t>
              </a:r>
              <a:endParaRPr lang="ko-KR" altLang="en-US" sz="8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FB0DB6-B07A-4C20-8F8E-751AA0CF4A68}"/>
                </a:ext>
              </a:extLst>
            </p:cNvPr>
            <p:cNvSpPr txBox="1"/>
            <p:nvPr/>
          </p:nvSpPr>
          <p:spPr>
            <a:xfrm>
              <a:off x="1632836" y="4225017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구로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66EFFBC-0607-4002-AA54-73096CCA2DF2}"/>
              </a:ext>
            </a:extLst>
          </p:cNvPr>
          <p:cNvSpPr txBox="1"/>
          <p:nvPr/>
        </p:nvSpPr>
        <p:spPr>
          <a:xfrm>
            <a:off x="7815522" y="5522251"/>
            <a:ext cx="2366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서울</a:t>
            </a:r>
            <a:r>
              <a:rPr lang="en-US" altLang="ko-KR" sz="1200" b="1" dirty="0"/>
              <a:t>-</a:t>
            </a:r>
            <a:r>
              <a:rPr lang="ko-KR" altLang="en-US" sz="1200" b="1" dirty="0"/>
              <a:t>자치구별 유기동물 보호 수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04DCEDD-D469-4037-A3B9-FCC60FB47B10}"/>
              </a:ext>
            </a:extLst>
          </p:cNvPr>
          <p:cNvGrpSpPr/>
          <p:nvPr/>
        </p:nvGrpSpPr>
        <p:grpSpPr>
          <a:xfrm>
            <a:off x="734910" y="2353794"/>
            <a:ext cx="5154240" cy="3081862"/>
            <a:chOff x="6249842" y="2035743"/>
            <a:chExt cx="5154240" cy="3081862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C9014F6C-0208-4F62-903D-BA2E49AF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9842" y="2035743"/>
              <a:ext cx="5154240" cy="308186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E67350B-D40B-4F62-B2BA-D73E8C30C1F8}"/>
                </a:ext>
              </a:extLst>
            </p:cNvPr>
            <p:cNvSpPr txBox="1"/>
            <p:nvPr/>
          </p:nvSpPr>
          <p:spPr>
            <a:xfrm>
              <a:off x="8130631" y="2880922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은평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26C4571-8E8A-4DA7-A951-A6B0FC295629}"/>
                </a:ext>
              </a:extLst>
            </p:cNvPr>
            <p:cNvSpPr txBox="1"/>
            <p:nvPr/>
          </p:nvSpPr>
          <p:spPr>
            <a:xfrm>
              <a:off x="8733218" y="2665478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강북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A6A6B31-E62D-48D3-9B7C-ADAF643FD308}"/>
                </a:ext>
              </a:extLst>
            </p:cNvPr>
            <p:cNvSpPr txBox="1"/>
            <p:nvPr/>
          </p:nvSpPr>
          <p:spPr>
            <a:xfrm>
              <a:off x="8948389" y="2403992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도봉</a:t>
              </a:r>
              <a:endParaRPr lang="ko-KR" altLang="en-US" sz="8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159DFF6-7CBE-4EA5-B0D7-287DCF9A342B}"/>
                </a:ext>
              </a:extLst>
            </p:cNvPr>
            <p:cNvSpPr txBox="1"/>
            <p:nvPr/>
          </p:nvSpPr>
          <p:spPr>
            <a:xfrm>
              <a:off x="9283941" y="2712000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노원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51C3993-0890-4A2A-803C-8FA42D55852C}"/>
                </a:ext>
              </a:extLst>
            </p:cNvPr>
            <p:cNvSpPr txBox="1"/>
            <p:nvPr/>
          </p:nvSpPr>
          <p:spPr>
            <a:xfrm>
              <a:off x="9410402" y="3096999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중랑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5E08738-A62B-4CDF-B9E7-4FE8C915A670}"/>
                </a:ext>
              </a:extLst>
            </p:cNvPr>
            <p:cNvSpPr txBox="1"/>
            <p:nvPr/>
          </p:nvSpPr>
          <p:spPr>
            <a:xfrm>
              <a:off x="8828619" y="3066040"/>
              <a:ext cx="466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성북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E7A70EB-B8C0-4761-8AFA-83448543D71A}"/>
                </a:ext>
              </a:extLst>
            </p:cNvPr>
            <p:cNvSpPr txBox="1"/>
            <p:nvPr/>
          </p:nvSpPr>
          <p:spPr>
            <a:xfrm>
              <a:off x="9040148" y="3274827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동대문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2C6CD9-4177-44CC-A8F2-2A2E01D17235}"/>
                </a:ext>
              </a:extLst>
            </p:cNvPr>
            <p:cNvSpPr txBox="1"/>
            <p:nvPr/>
          </p:nvSpPr>
          <p:spPr>
            <a:xfrm>
              <a:off x="8493173" y="3213556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종로</a:t>
              </a:r>
              <a:endParaRPr lang="ko-KR" altLang="en-US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85F8296-12C4-4652-80FE-26BE6D4F2992}"/>
                </a:ext>
              </a:extLst>
            </p:cNvPr>
            <p:cNvSpPr txBox="1"/>
            <p:nvPr/>
          </p:nvSpPr>
          <p:spPr>
            <a:xfrm>
              <a:off x="8636831" y="3473028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중구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24ECE72-F67D-46E0-8342-4576C9C197C1}"/>
                </a:ext>
              </a:extLst>
            </p:cNvPr>
            <p:cNvSpPr txBox="1"/>
            <p:nvPr/>
          </p:nvSpPr>
          <p:spPr>
            <a:xfrm>
              <a:off x="9019831" y="3557180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성동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33B6360-8061-45B4-BF61-BD5D239B09C0}"/>
                </a:ext>
              </a:extLst>
            </p:cNvPr>
            <p:cNvSpPr txBox="1"/>
            <p:nvPr/>
          </p:nvSpPr>
          <p:spPr>
            <a:xfrm>
              <a:off x="9381887" y="3600950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광진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A9A830-948B-4B36-B845-110F4D9BBB01}"/>
                </a:ext>
              </a:extLst>
            </p:cNvPr>
            <p:cNvSpPr txBox="1"/>
            <p:nvPr/>
          </p:nvSpPr>
          <p:spPr>
            <a:xfrm>
              <a:off x="9832062" y="3530987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강동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33B6960-4237-4BA8-974A-8FE3A056D84B}"/>
                </a:ext>
              </a:extLst>
            </p:cNvPr>
            <p:cNvSpPr txBox="1"/>
            <p:nvPr/>
          </p:nvSpPr>
          <p:spPr>
            <a:xfrm>
              <a:off x="9567642" y="3973115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송파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A023BD-0765-4B6B-88CB-EBD81A03A9FF}"/>
                </a:ext>
              </a:extLst>
            </p:cNvPr>
            <p:cNvSpPr txBox="1"/>
            <p:nvPr/>
          </p:nvSpPr>
          <p:spPr>
            <a:xfrm>
              <a:off x="9073652" y="4029768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강남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464AC6-B7E2-4879-9E16-DFFD7035C19F}"/>
                </a:ext>
              </a:extLst>
            </p:cNvPr>
            <p:cNvSpPr txBox="1"/>
            <p:nvPr/>
          </p:nvSpPr>
          <p:spPr>
            <a:xfrm>
              <a:off x="8749565" y="4212980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서초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3A1B92F-6C31-44D8-A768-6655F2DC5FED}"/>
                </a:ext>
              </a:extLst>
            </p:cNvPr>
            <p:cNvSpPr txBox="1"/>
            <p:nvPr/>
          </p:nvSpPr>
          <p:spPr>
            <a:xfrm>
              <a:off x="8544415" y="3748976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용산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323D8A8-C075-40AF-AE54-E6BE1138D2EC}"/>
                </a:ext>
              </a:extLst>
            </p:cNvPr>
            <p:cNvSpPr txBox="1"/>
            <p:nvPr/>
          </p:nvSpPr>
          <p:spPr>
            <a:xfrm>
              <a:off x="8121018" y="3321278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서대문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3C831E9-53E6-46AA-B7CB-9FF9FA8D13EB}"/>
                </a:ext>
              </a:extLst>
            </p:cNvPr>
            <p:cNvSpPr txBox="1"/>
            <p:nvPr/>
          </p:nvSpPr>
          <p:spPr>
            <a:xfrm>
              <a:off x="7961102" y="3470695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마포</a:t>
              </a:r>
              <a:endParaRPr lang="ko-KR" altLang="en-US" sz="8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35FCF37-F287-49FC-9BA0-FF9C48181C50}"/>
                </a:ext>
              </a:extLst>
            </p:cNvPr>
            <p:cNvSpPr txBox="1"/>
            <p:nvPr/>
          </p:nvSpPr>
          <p:spPr>
            <a:xfrm>
              <a:off x="7343754" y="3458589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강서</a:t>
              </a:r>
              <a:endParaRPr lang="ko-KR" altLang="en-US" sz="8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4FCF17-06BE-453E-B9B2-BD6F610BE581}"/>
                </a:ext>
              </a:extLst>
            </p:cNvPr>
            <p:cNvSpPr txBox="1"/>
            <p:nvPr/>
          </p:nvSpPr>
          <p:spPr>
            <a:xfrm>
              <a:off x="7556859" y="3866324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양천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1410DFE-5325-4783-89C8-994D60431023}"/>
                </a:ext>
              </a:extLst>
            </p:cNvPr>
            <p:cNvSpPr txBox="1"/>
            <p:nvPr/>
          </p:nvSpPr>
          <p:spPr>
            <a:xfrm>
              <a:off x="7946052" y="3820018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영등포</a:t>
              </a:r>
              <a:endParaRPr lang="ko-KR" altLang="en-US" sz="8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BCAF550-0B07-4615-AFFB-525A439F62CA}"/>
                </a:ext>
              </a:extLst>
            </p:cNvPr>
            <p:cNvSpPr txBox="1"/>
            <p:nvPr/>
          </p:nvSpPr>
          <p:spPr>
            <a:xfrm>
              <a:off x="8300294" y="4026391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동작</a:t>
              </a:r>
              <a:endParaRPr lang="ko-KR" altLang="en-US" sz="8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2B2B626-057B-4422-82BB-5FF1506644AD}"/>
                </a:ext>
              </a:extLst>
            </p:cNvPr>
            <p:cNvSpPr txBox="1"/>
            <p:nvPr/>
          </p:nvSpPr>
          <p:spPr>
            <a:xfrm>
              <a:off x="8235427" y="4338593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/>
                <a:t>관악</a:t>
              </a:r>
              <a:endParaRPr lang="ko-KR" altLang="en-US" sz="8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A6CAF67-AAD4-459A-9354-5122DE3DADAC}"/>
                </a:ext>
              </a:extLst>
            </p:cNvPr>
            <p:cNvSpPr txBox="1"/>
            <p:nvPr/>
          </p:nvSpPr>
          <p:spPr>
            <a:xfrm>
              <a:off x="7880544" y="4356824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금천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5669AB5-B862-4DDA-A445-979AD4E4F2C9}"/>
                </a:ext>
              </a:extLst>
            </p:cNvPr>
            <p:cNvSpPr txBox="1"/>
            <p:nvPr/>
          </p:nvSpPr>
          <p:spPr>
            <a:xfrm>
              <a:off x="7482280" y="4117295"/>
              <a:ext cx="628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구로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EEE7FF25-4D3B-4743-A5A9-92C18E034CFD}"/>
              </a:ext>
            </a:extLst>
          </p:cNvPr>
          <p:cNvSpPr txBox="1"/>
          <p:nvPr/>
        </p:nvSpPr>
        <p:spPr>
          <a:xfrm>
            <a:off x="2336233" y="5515758"/>
            <a:ext cx="2015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서울</a:t>
            </a:r>
            <a:r>
              <a:rPr lang="en-US" altLang="ko-KR" sz="1200" b="1" dirty="0"/>
              <a:t>-</a:t>
            </a:r>
            <a:r>
              <a:rPr lang="ko-KR" altLang="en-US" sz="1200" b="1" dirty="0"/>
              <a:t>자치구별 반려동물 수</a:t>
            </a:r>
          </a:p>
        </p:txBody>
      </p:sp>
    </p:spTree>
    <p:extLst>
      <p:ext uri="{BB962C8B-B14F-4D97-AF65-F5344CB8AC3E}">
        <p14:creationId xmlns:p14="http://schemas.microsoft.com/office/powerpoint/2010/main" val="287821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4372FA-4AFD-4BC9-9E12-461A5E2537A4}"/>
              </a:ext>
            </a:extLst>
          </p:cNvPr>
          <p:cNvSpPr txBox="1"/>
          <p:nvPr/>
        </p:nvSpPr>
        <p:spPr>
          <a:xfrm>
            <a:off x="529640" y="105868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BEB5E-DC23-492B-9C0D-EC3762C83C55}"/>
              </a:ext>
            </a:extLst>
          </p:cNvPr>
          <p:cNvSpPr/>
          <p:nvPr/>
        </p:nvSpPr>
        <p:spPr>
          <a:xfrm>
            <a:off x="0" y="916252"/>
            <a:ext cx="12192000" cy="584775"/>
          </a:xfrm>
          <a:prstGeom prst="rect">
            <a:avLst/>
          </a:prstGeom>
          <a:gradFill flip="none" rotWithShape="1">
            <a:gsLst>
              <a:gs pos="43000">
                <a:srgbClr val="017FA4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 </a:t>
            </a:r>
            <a:r>
              <a:rPr lang="en-US" altLang="ko-KR" b="1" dirty="0"/>
              <a:t>(2-1) ‘</a:t>
            </a:r>
            <a:r>
              <a:rPr lang="ko-KR" altLang="en-US" b="1" dirty="0"/>
              <a:t>서울 자치구별</a:t>
            </a:r>
            <a:r>
              <a:rPr lang="en-US" altLang="ko-KR" b="1" dirty="0"/>
              <a:t>’</a:t>
            </a:r>
            <a:r>
              <a:rPr lang="ko-KR" altLang="en-US" b="1" dirty="0"/>
              <a:t> 반려동물 보유 수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DA50C7-5283-D941-A9CC-911174B2BD0E}"/>
              </a:ext>
            </a:extLst>
          </p:cNvPr>
          <p:cNvSpPr/>
          <p:nvPr/>
        </p:nvSpPr>
        <p:spPr>
          <a:xfrm flipH="1" flipV="1">
            <a:off x="1181063" y="5941748"/>
            <a:ext cx="250649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E8567F-512E-7C4E-A19B-D340644727A6}"/>
              </a:ext>
            </a:extLst>
          </p:cNvPr>
          <p:cNvSpPr/>
          <p:nvPr/>
        </p:nvSpPr>
        <p:spPr>
          <a:xfrm flipH="1" flipV="1">
            <a:off x="1600163" y="5896029"/>
            <a:ext cx="172199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8F506-DB0C-FE40-B323-84F52697DDC8}"/>
              </a:ext>
            </a:extLst>
          </p:cNvPr>
          <p:cNvSpPr txBox="1"/>
          <p:nvPr/>
        </p:nvSpPr>
        <p:spPr>
          <a:xfrm>
            <a:off x="8335523" y="3210646"/>
            <a:ext cx="3160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+mn-ea"/>
              </a:rPr>
              <a:t>서울시 반려동물 평균 수</a:t>
            </a:r>
            <a:endParaRPr kumimoji="1" lang="en-US" altLang="ko-KR" b="1" dirty="0">
              <a:latin typeface="+mn-ea"/>
            </a:endParaRPr>
          </a:p>
          <a:p>
            <a:pPr algn="ctr"/>
            <a:endParaRPr kumimoji="1" lang="en-US" altLang="ko-KR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전역 분포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중구 </a:t>
            </a:r>
            <a:r>
              <a:rPr kumimoji="1" lang="en-US" altLang="ko-KR" dirty="0">
                <a:latin typeface="+mn-ea"/>
              </a:rPr>
              <a:t>2000(</a:t>
            </a:r>
            <a:r>
              <a:rPr kumimoji="1" lang="ko-KR" altLang="en-US" dirty="0">
                <a:latin typeface="+mn-ea"/>
              </a:rPr>
              <a:t>마리</a:t>
            </a:r>
            <a:r>
              <a:rPr kumimoji="1" lang="en-US" altLang="ko-KR" dirty="0">
                <a:latin typeface="+mn-ea"/>
              </a:rPr>
              <a:t>) ~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송파구 </a:t>
            </a:r>
            <a:r>
              <a:rPr kumimoji="1" lang="en-US" altLang="ko-KR" dirty="0">
                <a:latin typeface="+mn-ea"/>
              </a:rPr>
              <a:t>14000(</a:t>
            </a:r>
            <a:r>
              <a:rPr kumimoji="1" lang="ko-KR" altLang="en-US" dirty="0">
                <a:latin typeface="+mn-ea"/>
              </a:rPr>
              <a:t>마리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 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565F24-610C-457A-917C-2216C426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02" y="1991969"/>
            <a:ext cx="7791821" cy="414730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7272DF-06A0-41E5-BCCA-69D644BB0586}"/>
              </a:ext>
            </a:extLst>
          </p:cNvPr>
          <p:cNvSpPr/>
          <p:nvPr/>
        </p:nvSpPr>
        <p:spPr>
          <a:xfrm flipH="1" flipV="1">
            <a:off x="7538774" y="5987467"/>
            <a:ext cx="250649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4D9DD8-08AF-48E4-831F-8C6A597E5F4D}"/>
              </a:ext>
            </a:extLst>
          </p:cNvPr>
          <p:cNvSpPr/>
          <p:nvPr/>
        </p:nvSpPr>
        <p:spPr>
          <a:xfrm flipH="1" flipV="1">
            <a:off x="1265288" y="5977307"/>
            <a:ext cx="250649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71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4372FA-4AFD-4BC9-9E12-461A5E2537A4}"/>
              </a:ext>
            </a:extLst>
          </p:cNvPr>
          <p:cNvSpPr txBox="1"/>
          <p:nvPr/>
        </p:nvSpPr>
        <p:spPr>
          <a:xfrm>
            <a:off x="529640" y="105868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BEB5E-DC23-492B-9C0D-EC3762C83C55}"/>
              </a:ext>
            </a:extLst>
          </p:cNvPr>
          <p:cNvSpPr/>
          <p:nvPr/>
        </p:nvSpPr>
        <p:spPr>
          <a:xfrm>
            <a:off x="0" y="901423"/>
            <a:ext cx="12192000" cy="584775"/>
          </a:xfrm>
          <a:prstGeom prst="rect">
            <a:avLst/>
          </a:prstGeom>
          <a:gradFill flip="none" rotWithShape="1">
            <a:gsLst>
              <a:gs pos="43000">
                <a:srgbClr val="017FA4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 </a:t>
            </a:r>
            <a:r>
              <a:rPr lang="en-US" altLang="ko-KR" b="1" dirty="0"/>
              <a:t>(2-2) ‘</a:t>
            </a:r>
            <a:r>
              <a:rPr lang="ko-KR" altLang="en-US" b="1" dirty="0"/>
              <a:t>연도별</a:t>
            </a:r>
            <a:r>
              <a:rPr lang="en-US" altLang="ko-KR" b="1" dirty="0"/>
              <a:t>’</a:t>
            </a:r>
            <a:r>
              <a:rPr lang="ko-KR" altLang="en-US" b="1" dirty="0"/>
              <a:t> 서울시 반려동물 수</a:t>
            </a:r>
            <a:r>
              <a:rPr lang="en-US" altLang="ko-KR" b="1" dirty="0"/>
              <a:t>,</a:t>
            </a:r>
            <a:r>
              <a:rPr lang="ko-KR" altLang="en-US" b="1" dirty="0"/>
              <a:t> 증감추이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9790C-C57B-0F40-92D5-30EA4099A054}"/>
              </a:ext>
            </a:extLst>
          </p:cNvPr>
          <p:cNvSpPr txBox="1"/>
          <p:nvPr/>
        </p:nvSpPr>
        <p:spPr>
          <a:xfrm>
            <a:off x="8601799" y="3412435"/>
            <a:ext cx="3769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매년 일정한 수의 반려동물</a:t>
            </a:r>
            <a:endParaRPr kumimoji="1" lang="en-US" altLang="ko-KR" dirty="0"/>
          </a:p>
          <a:p>
            <a:r>
              <a:rPr kumimoji="1" lang="en-US" altLang="ko-KR" dirty="0"/>
              <a:t>&gt;   </a:t>
            </a:r>
            <a:r>
              <a:rPr kumimoji="1" lang="ko-KR" altLang="en-US" dirty="0"/>
              <a:t>꾸준한 반려동물 관심도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5F4DAC-E69E-4E6F-B62A-02394E03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71" y="1952531"/>
            <a:ext cx="8032402" cy="42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4372FA-4AFD-4BC9-9E12-461A5E2537A4}"/>
              </a:ext>
            </a:extLst>
          </p:cNvPr>
          <p:cNvSpPr txBox="1"/>
          <p:nvPr/>
        </p:nvSpPr>
        <p:spPr>
          <a:xfrm>
            <a:off x="529640" y="105868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BEB5E-DC23-492B-9C0D-EC3762C83C55}"/>
              </a:ext>
            </a:extLst>
          </p:cNvPr>
          <p:cNvSpPr/>
          <p:nvPr/>
        </p:nvSpPr>
        <p:spPr>
          <a:xfrm>
            <a:off x="0" y="939781"/>
            <a:ext cx="12192000" cy="584775"/>
          </a:xfrm>
          <a:prstGeom prst="rect">
            <a:avLst/>
          </a:prstGeom>
          <a:gradFill flip="none" rotWithShape="1">
            <a:gsLst>
              <a:gs pos="43000">
                <a:srgbClr val="017FA4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 </a:t>
            </a:r>
            <a:r>
              <a:rPr lang="en-US" altLang="ko-KR" b="1" dirty="0"/>
              <a:t>(3-1) ‘</a:t>
            </a:r>
            <a:r>
              <a:rPr lang="ko-KR" altLang="en-US" b="1" dirty="0"/>
              <a:t>서울 자치구별</a:t>
            </a:r>
            <a:r>
              <a:rPr lang="en-US" altLang="ko-KR" b="1" dirty="0"/>
              <a:t>’</a:t>
            </a:r>
            <a:r>
              <a:rPr lang="ko-KR" altLang="en-US" b="1" dirty="0"/>
              <a:t> 유기동물 현황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66EAF-B7E7-9743-B534-15DCCF88605A}"/>
              </a:ext>
            </a:extLst>
          </p:cNvPr>
          <p:cNvSpPr txBox="1"/>
          <p:nvPr/>
        </p:nvSpPr>
        <p:spPr>
          <a:xfrm>
            <a:off x="8698650" y="2619971"/>
            <a:ext cx="32925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+mn-ea"/>
              </a:rPr>
              <a:t>서울시 유기동물 평균 수</a:t>
            </a:r>
            <a:endParaRPr kumimoji="1" lang="en-US" altLang="ko-KR" b="1" dirty="0">
              <a:latin typeface="+mn-ea"/>
            </a:endParaRPr>
          </a:p>
          <a:p>
            <a:endParaRPr kumimoji="1" lang="en-US" altLang="ko-KR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전역 분포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낮은 수 보유</a:t>
            </a:r>
            <a:r>
              <a:rPr kumimoji="1" lang="en-US" altLang="ko-KR" dirty="0">
                <a:latin typeface="+mn-ea"/>
              </a:rPr>
              <a:t> </a:t>
            </a:r>
          </a:p>
          <a:p>
            <a:r>
              <a:rPr kumimoji="1" lang="en-US" altLang="ko-KR" dirty="0">
                <a:latin typeface="+mn-ea"/>
              </a:rPr>
              <a:t>:    </a:t>
            </a:r>
            <a:r>
              <a:rPr kumimoji="1" lang="ko-KR" altLang="en-US" dirty="0">
                <a:latin typeface="+mn-ea"/>
              </a:rPr>
              <a:t>금천구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중구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서초구</a:t>
            </a:r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높은 수 보유</a:t>
            </a:r>
            <a:r>
              <a:rPr kumimoji="1" lang="en-US" altLang="ko-KR" dirty="0">
                <a:latin typeface="+mn-ea"/>
              </a:rPr>
              <a:t>: </a:t>
            </a:r>
          </a:p>
          <a:p>
            <a:r>
              <a:rPr kumimoji="1" lang="en-US" altLang="en-US" dirty="0">
                <a:latin typeface="+mn-ea"/>
              </a:rPr>
              <a:t>:    </a:t>
            </a:r>
            <a:r>
              <a:rPr kumimoji="1" lang="ko-KR" altLang="en-US" dirty="0">
                <a:latin typeface="+mn-ea"/>
              </a:rPr>
              <a:t>관악구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마포구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용산구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9D268A-C848-4963-8F53-3470A581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12" y="1773694"/>
            <a:ext cx="8177048" cy="42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DF5EA99-9E98-4A63-83F9-DCDFC4C8D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53" y="1974574"/>
            <a:ext cx="7572617" cy="4044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372FA-4AFD-4BC9-9E12-461A5E2537A4}"/>
              </a:ext>
            </a:extLst>
          </p:cNvPr>
          <p:cNvSpPr txBox="1"/>
          <p:nvPr/>
        </p:nvSpPr>
        <p:spPr>
          <a:xfrm>
            <a:off x="529640" y="105868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BEB5E-DC23-492B-9C0D-EC3762C83C55}"/>
              </a:ext>
            </a:extLst>
          </p:cNvPr>
          <p:cNvSpPr/>
          <p:nvPr/>
        </p:nvSpPr>
        <p:spPr>
          <a:xfrm>
            <a:off x="0" y="895848"/>
            <a:ext cx="12192000" cy="584775"/>
          </a:xfrm>
          <a:prstGeom prst="rect">
            <a:avLst/>
          </a:prstGeom>
          <a:gradFill flip="none" rotWithShape="1">
            <a:gsLst>
              <a:gs pos="43000">
                <a:srgbClr val="017FA4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 </a:t>
            </a:r>
            <a:r>
              <a:rPr lang="en-US" altLang="ko-KR" b="1" dirty="0"/>
              <a:t>(3-2) ‘</a:t>
            </a:r>
            <a:r>
              <a:rPr lang="ko-KR" altLang="en-US" b="1" dirty="0"/>
              <a:t>반려동물 등록제</a:t>
            </a:r>
            <a:r>
              <a:rPr lang="en-US" altLang="ko-KR" b="1" dirty="0"/>
              <a:t>’</a:t>
            </a:r>
            <a:r>
              <a:rPr lang="ko-KR" altLang="en-US" b="1" dirty="0"/>
              <a:t> 효과성 검증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CCE49-091F-7B4C-8733-54580448D1A9}"/>
              </a:ext>
            </a:extLst>
          </p:cNvPr>
          <p:cNvSpPr txBox="1"/>
          <p:nvPr/>
        </p:nvSpPr>
        <p:spPr>
          <a:xfrm>
            <a:off x="8123421" y="1974574"/>
            <a:ext cx="36636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b="1" dirty="0">
                <a:latin typeface="+mn-ea"/>
              </a:rPr>
              <a:t>서울시 </a:t>
            </a:r>
            <a:r>
              <a:rPr kumimoji="1" lang="en-US" altLang="ko-KR" b="1" dirty="0">
                <a:latin typeface="+mn-ea"/>
              </a:rPr>
              <a:t>‘</a:t>
            </a:r>
            <a:r>
              <a:rPr kumimoji="1" lang="ko-KR" altLang="en-US" b="1" dirty="0">
                <a:latin typeface="+mn-ea"/>
              </a:rPr>
              <a:t>등록제</a:t>
            </a:r>
            <a:r>
              <a:rPr kumimoji="1" lang="en-US" altLang="ko-KR" b="1" dirty="0">
                <a:latin typeface="+mn-ea"/>
              </a:rPr>
              <a:t>’ </a:t>
            </a:r>
            <a:r>
              <a:rPr kumimoji="1" lang="ko-KR" altLang="en-US" b="1" dirty="0">
                <a:latin typeface="+mn-ea"/>
              </a:rPr>
              <a:t>시행 이후</a:t>
            </a:r>
            <a:endParaRPr kumimoji="1" lang="en-US" altLang="ko-KR" b="1" dirty="0">
              <a:latin typeface="+mn-ea"/>
            </a:endParaRPr>
          </a:p>
          <a:p>
            <a:pPr marL="285750" indent="-285750">
              <a:buFontTx/>
              <a:buChar char="-"/>
            </a:pPr>
            <a:endParaRPr kumimoji="1" lang="en-US" altLang="ko-KR" b="1" dirty="0">
              <a:latin typeface="+mn-ea"/>
            </a:endParaRPr>
          </a:p>
          <a:p>
            <a:r>
              <a:rPr kumimoji="1" lang="en-US" altLang="ko-Kore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지속적인 감소 추세</a:t>
            </a:r>
            <a:endParaRPr kumimoji="1" lang="en-US" altLang="ko-KR" dirty="0">
              <a:latin typeface="+mn-ea"/>
            </a:endParaRPr>
          </a:p>
          <a:p>
            <a:r>
              <a:rPr kumimoji="1" lang="en-US" altLang="ko-Kore-KR" dirty="0">
                <a:latin typeface="+mn-ea"/>
              </a:rPr>
              <a:t>&gt; 2019</a:t>
            </a:r>
            <a:r>
              <a:rPr kumimoji="1" lang="ko-KR" altLang="en-US" dirty="0">
                <a:latin typeface="+mn-ea"/>
              </a:rPr>
              <a:t>년과 </a:t>
            </a:r>
            <a:r>
              <a:rPr kumimoji="1" lang="en-US" altLang="ko-KR" dirty="0">
                <a:latin typeface="+mn-ea"/>
              </a:rPr>
              <a:t>2020</a:t>
            </a:r>
            <a:r>
              <a:rPr kumimoji="1" lang="ko-KR" altLang="en-US" dirty="0">
                <a:latin typeface="+mn-ea"/>
              </a:rPr>
              <a:t>년 사이의 </a:t>
            </a:r>
            <a:endParaRPr kumimoji="1" lang="en-US" altLang="ko-KR" dirty="0">
              <a:latin typeface="+mn-ea"/>
            </a:endParaRPr>
          </a:p>
          <a:p>
            <a:r>
              <a:rPr kumimoji="1" lang="en-US" altLang="ko-Kore-KR" dirty="0">
                <a:latin typeface="+mn-ea"/>
              </a:rPr>
              <a:t>  </a:t>
            </a:r>
            <a:r>
              <a:rPr kumimoji="1" lang="ko-KR" altLang="en-US" dirty="0">
                <a:latin typeface="+mn-ea"/>
              </a:rPr>
              <a:t>가장 큰 감소 폭↓</a:t>
            </a:r>
            <a:endParaRPr kumimoji="1" lang="en-US" altLang="ko-Kore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1" dirty="0">
                <a:latin typeface="+mn-ea"/>
              </a:rPr>
              <a:t>전국 단위</a:t>
            </a:r>
            <a:r>
              <a:rPr kumimoji="1" lang="en-US" altLang="ko-KR" b="1" dirty="0">
                <a:latin typeface="+mn-ea"/>
              </a:rPr>
              <a:t>, 16</a:t>
            </a:r>
            <a:r>
              <a:rPr kumimoji="1" lang="ko-KR" altLang="en-US" b="1" dirty="0">
                <a:latin typeface="+mn-ea"/>
              </a:rPr>
              <a:t>년도 </a:t>
            </a:r>
            <a:endParaRPr kumimoji="1" lang="en-US" altLang="ko-KR" b="1" dirty="0">
              <a:latin typeface="+mn-ea"/>
            </a:endParaRPr>
          </a:p>
          <a:p>
            <a:r>
              <a:rPr kumimoji="1" lang="en-US" altLang="ko-KR" b="1" dirty="0">
                <a:latin typeface="+mn-ea"/>
              </a:rPr>
              <a:t>‘</a:t>
            </a:r>
            <a:r>
              <a:rPr kumimoji="1" lang="ko-KR" altLang="en-US" b="1" dirty="0" err="1">
                <a:latin typeface="+mn-ea"/>
              </a:rPr>
              <a:t>농립축산식품부</a:t>
            </a:r>
            <a:r>
              <a:rPr kumimoji="1" lang="en-US" altLang="ko-KR" b="1" dirty="0">
                <a:latin typeface="+mn-ea"/>
              </a:rPr>
              <a:t>’  </a:t>
            </a:r>
            <a:r>
              <a:rPr kumimoji="1" lang="ko-KR" altLang="en-US" b="1" dirty="0">
                <a:latin typeface="+mn-ea"/>
              </a:rPr>
              <a:t>보도자료 발표</a:t>
            </a:r>
            <a:endParaRPr kumimoji="1" lang="en-US" altLang="ko-KR" b="1" dirty="0">
              <a:latin typeface="+mn-ea"/>
            </a:endParaRPr>
          </a:p>
          <a:p>
            <a:endParaRPr kumimoji="1" lang="en-US" altLang="ko-KR" b="1" dirty="0">
              <a:latin typeface="+mn-ea"/>
            </a:endParaRPr>
          </a:p>
          <a:p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총 </a:t>
            </a:r>
            <a:r>
              <a:rPr lang="ko-KR" altLang="en-US" sz="1800" kern="0" spc="60" dirty="0">
                <a:solidFill>
                  <a:srgbClr val="000000"/>
                </a:solidFill>
                <a:effectLst/>
                <a:latin typeface="+mn-ea"/>
              </a:rPr>
              <a:t>구조된 </a:t>
            </a:r>
            <a:r>
              <a:rPr lang="ko-KR" altLang="en-US" sz="1800" kern="0" spc="60" dirty="0" err="1">
                <a:solidFill>
                  <a:srgbClr val="000000"/>
                </a:solidFill>
                <a:effectLst/>
                <a:latin typeface="+mn-ea"/>
              </a:rPr>
              <a:t>유실･유기동물</a:t>
            </a:r>
            <a:r>
              <a:rPr lang="ko-KR" altLang="en-US" sz="1800" kern="0" spc="60" dirty="0">
                <a:solidFill>
                  <a:srgbClr val="000000"/>
                </a:solidFill>
                <a:effectLst/>
                <a:latin typeface="+mn-ea"/>
              </a:rPr>
              <a:t>      </a:t>
            </a:r>
            <a:r>
              <a:rPr lang="en-US" altLang="ko-KR" sz="1800" kern="0" spc="60" dirty="0">
                <a:solidFill>
                  <a:srgbClr val="000000"/>
                </a:solidFill>
                <a:effectLst/>
                <a:latin typeface="+mn-ea"/>
              </a:rPr>
              <a:t>‘</a:t>
            </a:r>
            <a:r>
              <a:rPr lang="en-US" altLang="ko-KR" sz="1800" u="sng" kern="0" spc="60" dirty="0">
                <a:solidFill>
                  <a:srgbClr val="000000"/>
                </a:solidFill>
                <a:effectLst/>
                <a:latin typeface="+mn-ea"/>
              </a:rPr>
              <a:t>89,732</a:t>
            </a:r>
            <a:r>
              <a:rPr lang="ko-KR" altLang="en-US" sz="1800" kern="0" spc="60" dirty="0">
                <a:solidFill>
                  <a:srgbClr val="000000"/>
                </a:solidFill>
                <a:effectLst/>
                <a:latin typeface="+mn-ea"/>
              </a:rPr>
              <a:t>마리</a:t>
            </a:r>
            <a:r>
              <a:rPr lang="en-US" altLang="ko-KR" sz="1800" kern="0" spc="60" dirty="0">
                <a:solidFill>
                  <a:srgbClr val="000000"/>
                </a:solidFill>
                <a:effectLst/>
                <a:latin typeface="+mn-ea"/>
              </a:rPr>
              <a:t>’</a:t>
            </a:r>
          </a:p>
          <a:p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+mn-ea"/>
              </a:rPr>
              <a:t>&gt;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+mn-ea"/>
              </a:rPr>
              <a:t>전년대비 </a:t>
            </a:r>
            <a:r>
              <a:rPr lang="en-US" altLang="ko-KR" sz="1800" u="sng" kern="0" spc="-60" dirty="0">
                <a:solidFill>
                  <a:srgbClr val="000000"/>
                </a:solidFill>
                <a:effectLst/>
                <a:latin typeface="+mn-ea"/>
              </a:rPr>
              <a:t>9.3%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+mn-ea"/>
              </a:rPr>
              <a:t>증가↑</a:t>
            </a:r>
            <a:endParaRPr lang="en-US" altLang="ko-KR" sz="1800" kern="0" spc="-6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kern="0" spc="-6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+mn-ea"/>
              </a:rPr>
              <a:t>&gt;&gt;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+mn-ea"/>
              </a:rPr>
              <a:t>지역별 다른 이행 시기</a:t>
            </a:r>
            <a:endParaRPr lang="en-US" altLang="ko-KR" sz="1800" kern="0" spc="-60" dirty="0">
              <a:solidFill>
                <a:srgbClr val="000000"/>
              </a:solidFill>
              <a:effectLst/>
              <a:latin typeface="+mn-ea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BCCC686-A356-4B35-8719-4108A1B4320B}"/>
              </a:ext>
            </a:extLst>
          </p:cNvPr>
          <p:cNvCxnSpPr>
            <a:cxnSpLocks/>
          </p:cNvCxnSpPr>
          <p:nvPr/>
        </p:nvCxnSpPr>
        <p:spPr>
          <a:xfrm>
            <a:off x="6884616" y="3109616"/>
            <a:ext cx="0" cy="4975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50BFDCB3-66B0-4FF0-AB88-83A6F2B4B61D}"/>
              </a:ext>
            </a:extLst>
          </p:cNvPr>
          <p:cNvSpPr/>
          <p:nvPr/>
        </p:nvSpPr>
        <p:spPr>
          <a:xfrm>
            <a:off x="6487631" y="2936375"/>
            <a:ext cx="775317" cy="8093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EBCDD-A614-46C8-9156-9DD3CADA5B71}"/>
              </a:ext>
            </a:extLst>
          </p:cNvPr>
          <p:cNvSpPr txBox="1"/>
          <p:nvPr/>
        </p:nvSpPr>
        <p:spPr>
          <a:xfrm>
            <a:off x="572778" y="5899879"/>
            <a:ext cx="1406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C00000"/>
                </a:solidFill>
              </a:rPr>
              <a:t>첫 제도 시행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FEA74-8ADA-4FBE-8CC4-43D369FB8748}"/>
              </a:ext>
            </a:extLst>
          </p:cNvPr>
          <p:cNvSpPr txBox="1"/>
          <p:nvPr/>
        </p:nvSpPr>
        <p:spPr>
          <a:xfrm>
            <a:off x="6214377" y="5899879"/>
            <a:ext cx="113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C00000"/>
                </a:solidFill>
              </a:rPr>
              <a:t>제도 개정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34EC67-7FBE-4077-8EF7-4C9BAFAEA249}"/>
              </a:ext>
            </a:extLst>
          </p:cNvPr>
          <p:cNvCxnSpPr>
            <a:cxnSpLocks/>
          </p:cNvCxnSpPr>
          <p:nvPr/>
        </p:nvCxnSpPr>
        <p:spPr>
          <a:xfrm>
            <a:off x="1097280" y="2425120"/>
            <a:ext cx="5787336" cy="684496"/>
          </a:xfrm>
          <a:prstGeom prst="straightConnector1">
            <a:avLst/>
          </a:prstGeom>
          <a:ln w="19050">
            <a:solidFill>
              <a:srgbClr val="C0000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0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4372FA-4AFD-4BC9-9E12-461A5E2537A4}"/>
              </a:ext>
            </a:extLst>
          </p:cNvPr>
          <p:cNvSpPr txBox="1"/>
          <p:nvPr/>
        </p:nvSpPr>
        <p:spPr>
          <a:xfrm>
            <a:off x="529640" y="105868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BEB5E-DC23-492B-9C0D-EC3762C83C55}"/>
              </a:ext>
            </a:extLst>
          </p:cNvPr>
          <p:cNvSpPr/>
          <p:nvPr/>
        </p:nvSpPr>
        <p:spPr>
          <a:xfrm>
            <a:off x="0" y="975017"/>
            <a:ext cx="12192000" cy="584775"/>
          </a:xfrm>
          <a:prstGeom prst="rect">
            <a:avLst/>
          </a:prstGeom>
          <a:gradFill flip="none" rotWithShape="1">
            <a:gsLst>
              <a:gs pos="43000">
                <a:srgbClr val="017FA4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 </a:t>
            </a:r>
            <a:r>
              <a:rPr lang="en-US" altLang="ko-KR" b="1" dirty="0"/>
              <a:t>(3-3) ‘</a:t>
            </a:r>
            <a:r>
              <a:rPr lang="ko-KR" altLang="en-US" b="1" dirty="0"/>
              <a:t>반려동물 등록제</a:t>
            </a:r>
            <a:r>
              <a:rPr lang="en-US" altLang="ko-KR" b="1" dirty="0"/>
              <a:t>’</a:t>
            </a:r>
            <a:r>
              <a:rPr lang="ko-KR" altLang="en-US" b="1" dirty="0"/>
              <a:t> 효과성 검증 </a:t>
            </a:r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77544-86A5-F744-87EB-BDED596F0668}"/>
              </a:ext>
            </a:extLst>
          </p:cNvPr>
          <p:cNvSpPr txBox="1"/>
          <p:nvPr/>
        </p:nvSpPr>
        <p:spPr>
          <a:xfrm>
            <a:off x="8638242" y="3213642"/>
            <a:ext cx="3464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서울시 </a:t>
            </a:r>
            <a:r>
              <a:rPr kumimoji="1" lang="en-US" altLang="ko-KR" b="1" u="sng" dirty="0"/>
              <a:t>‘</a:t>
            </a:r>
            <a:r>
              <a:rPr kumimoji="1" lang="ko-KR" altLang="en-US" b="1" u="sng" dirty="0"/>
              <a:t>자치구별</a:t>
            </a:r>
            <a:r>
              <a:rPr kumimoji="1" lang="en-US" altLang="ko-KR" b="1" u="sng" dirty="0"/>
              <a:t>+</a:t>
            </a:r>
            <a:r>
              <a:rPr kumimoji="1" lang="ko-KR" altLang="en-US" b="1" u="sng" dirty="0"/>
              <a:t>기간별</a:t>
            </a:r>
            <a:r>
              <a:rPr kumimoji="1" lang="en-US" altLang="ko-KR" b="1" u="sng" dirty="0"/>
              <a:t>’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pPr algn="ctr"/>
            <a:r>
              <a:rPr kumimoji="1" lang="ko-KR" altLang="en-US" b="1" dirty="0"/>
              <a:t>유기동물 수</a:t>
            </a:r>
            <a:endParaRPr kumimoji="1" lang="en-US" altLang="ko-KR" b="1" dirty="0"/>
          </a:p>
          <a:p>
            <a:pPr algn="ctr"/>
            <a:endParaRPr kumimoji="1" lang="en-US" altLang="en-US" b="1" dirty="0"/>
          </a:p>
          <a:p>
            <a:pPr marL="285750" indent="-285750">
              <a:buFontTx/>
              <a:buChar char="-"/>
            </a:pPr>
            <a:r>
              <a:rPr kumimoji="1" lang="en-US" altLang="ko-KR" u="sng" dirty="0"/>
              <a:t>‘</a:t>
            </a:r>
            <a:r>
              <a:rPr kumimoji="1" lang="ko-KR" altLang="en-US" u="sng" dirty="0"/>
              <a:t>지역별로</a:t>
            </a:r>
            <a:r>
              <a:rPr kumimoji="1" lang="en-US" altLang="ko-KR" u="sng" dirty="0"/>
              <a:t>, </a:t>
            </a:r>
            <a:r>
              <a:rPr kumimoji="1" lang="ko-KR" altLang="en-US" u="sng" dirty="0"/>
              <a:t>시간과 관계 없이</a:t>
            </a:r>
            <a:r>
              <a:rPr kumimoji="1" lang="en-US" altLang="ko-KR" u="sng" dirty="0"/>
              <a:t>’</a:t>
            </a:r>
            <a:r>
              <a:rPr kumimoji="1"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대체로 비슷한</a:t>
            </a:r>
            <a:endParaRPr kumimoji="1" lang="en-US" altLang="ko-KR" dirty="0"/>
          </a:p>
          <a:p>
            <a:r>
              <a:rPr kumimoji="1" lang="ko-KR" altLang="en-US" dirty="0"/>
              <a:t>    유기동물 수 보유 현황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8433D7-1F96-4DEE-BF6D-2767E962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6" y="1844166"/>
            <a:ext cx="8408276" cy="44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2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F798C8A-053F-41F9-8FDB-B6AC4517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8" y="1992947"/>
            <a:ext cx="8493054" cy="4351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372FA-4AFD-4BC9-9E12-461A5E2537A4}"/>
              </a:ext>
            </a:extLst>
          </p:cNvPr>
          <p:cNvSpPr txBox="1"/>
          <p:nvPr/>
        </p:nvSpPr>
        <p:spPr>
          <a:xfrm>
            <a:off x="529640" y="105868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BEB5E-DC23-492B-9C0D-EC3762C83C55}"/>
              </a:ext>
            </a:extLst>
          </p:cNvPr>
          <p:cNvSpPr/>
          <p:nvPr/>
        </p:nvSpPr>
        <p:spPr>
          <a:xfrm>
            <a:off x="0" y="874002"/>
            <a:ext cx="12192000" cy="584775"/>
          </a:xfrm>
          <a:prstGeom prst="rect">
            <a:avLst/>
          </a:prstGeom>
          <a:gradFill flip="none" rotWithShape="1">
            <a:gsLst>
              <a:gs pos="43000">
                <a:srgbClr val="017FA4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 </a:t>
            </a:r>
            <a:r>
              <a:rPr lang="en-US" altLang="ko-KR" b="1" dirty="0"/>
              <a:t>(4) ‘</a:t>
            </a:r>
            <a:r>
              <a:rPr lang="ko-KR" altLang="en-US" b="1" dirty="0"/>
              <a:t>서울 자치구별</a:t>
            </a:r>
            <a:r>
              <a:rPr lang="en-US" altLang="ko-KR" b="1" dirty="0"/>
              <a:t>’</a:t>
            </a:r>
            <a:r>
              <a:rPr lang="ko-KR" altLang="en-US" b="1" dirty="0"/>
              <a:t> 반려동물 보유 수</a:t>
            </a:r>
            <a:r>
              <a:rPr lang="en-US" altLang="ko-KR" b="1" dirty="0"/>
              <a:t>,</a:t>
            </a:r>
            <a:r>
              <a:rPr lang="ko-KR" altLang="en-US" b="1" dirty="0"/>
              <a:t> 유기동물현황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EB092-54FB-4CDC-BB23-22A276331EC2}"/>
              </a:ext>
            </a:extLst>
          </p:cNvPr>
          <p:cNvSpPr txBox="1"/>
          <p:nvPr/>
        </p:nvSpPr>
        <p:spPr>
          <a:xfrm>
            <a:off x="8727142" y="2042246"/>
            <a:ext cx="36172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서울시 자치구별</a:t>
            </a:r>
            <a:endParaRPr kumimoji="1" lang="en-US" altLang="ko-KR" b="1" dirty="0"/>
          </a:p>
          <a:p>
            <a:pPr algn="ctr"/>
            <a:r>
              <a:rPr kumimoji="1" lang="en-US" altLang="en-US" b="1" u="sng" dirty="0"/>
              <a:t>‘</a:t>
            </a:r>
            <a:r>
              <a:rPr kumimoji="1" lang="ko-KR" altLang="en-US" b="1" u="sng" dirty="0"/>
              <a:t>반려동물 </a:t>
            </a:r>
            <a:r>
              <a:rPr kumimoji="1" lang="en-US" altLang="ko-KR" b="1" u="sng" dirty="0"/>
              <a:t>+ </a:t>
            </a:r>
            <a:r>
              <a:rPr kumimoji="1" lang="ko-KR" altLang="en-US" b="1" u="sng" dirty="0"/>
              <a:t>유기동물 수</a:t>
            </a:r>
            <a:r>
              <a:rPr kumimoji="1" lang="en-US" altLang="ko-KR" b="1" u="sng" dirty="0"/>
              <a:t>’</a:t>
            </a:r>
          </a:p>
          <a:p>
            <a:pPr algn="ctr"/>
            <a:endParaRPr kumimoji="1" lang="en-US" altLang="en-US" b="1" u="sng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반려동물 수와 비례하지 </a:t>
            </a:r>
            <a:r>
              <a:rPr kumimoji="1" lang="ko-KR" altLang="en-US" u="sng" dirty="0"/>
              <a:t>않는</a:t>
            </a:r>
            <a:endParaRPr kumimoji="1" lang="en-US" altLang="ko-KR" u="sng" dirty="0"/>
          </a:p>
          <a:p>
            <a:r>
              <a:rPr kumimoji="1" lang="ko-KR" altLang="en-US" dirty="0"/>
              <a:t>    유기동물 수</a:t>
            </a:r>
            <a:endParaRPr kumimoji="1" lang="en-US" altLang="ko-KR" dirty="0"/>
          </a:p>
          <a:p>
            <a:endParaRPr kumimoji="1" lang="en-US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ko-KR" altLang="en-US" dirty="0"/>
              <a:t>높은 반려동물 수 보유 지역</a:t>
            </a:r>
            <a:endParaRPr kumimoji="1" lang="en-US" altLang="ko-KR" dirty="0"/>
          </a:p>
          <a:p>
            <a:r>
              <a:rPr kumimoji="1" lang="en-US" altLang="ko-KR" dirty="0"/>
              <a:t>     ↔ </a:t>
            </a:r>
            <a:r>
              <a:rPr kumimoji="1" lang="ko-KR" altLang="en-US" dirty="0"/>
              <a:t>낮은 유기동물 수</a:t>
            </a:r>
            <a:endParaRPr kumimoji="1" lang="en-US" altLang="ko-KR" dirty="0"/>
          </a:p>
          <a:p>
            <a:r>
              <a:rPr kumimoji="1" lang="en-US" altLang="en-US" dirty="0"/>
              <a:t>     (</a:t>
            </a:r>
            <a:r>
              <a:rPr kumimoji="1" lang="ko-KR" altLang="en-US" dirty="0"/>
              <a:t>서초구</a:t>
            </a:r>
            <a:r>
              <a:rPr kumimoji="1" lang="en-US" altLang="ko-KR" dirty="0"/>
              <a:t>-</a:t>
            </a:r>
            <a:r>
              <a:rPr kumimoji="1" lang="ko-KR" altLang="en-US" dirty="0"/>
              <a:t>강남구</a:t>
            </a:r>
            <a:r>
              <a:rPr kumimoji="1" lang="en-US" altLang="ko-KR" dirty="0"/>
              <a:t>-</a:t>
            </a:r>
            <a:r>
              <a:rPr kumimoji="1" lang="ko-KR" altLang="en-US" dirty="0"/>
              <a:t>송파구</a:t>
            </a:r>
            <a:r>
              <a:rPr kumimoji="1" lang="en-US" altLang="ko-KR" dirty="0"/>
              <a:t>)</a:t>
            </a:r>
          </a:p>
          <a:p>
            <a:endParaRPr kumimoji="1" lang="en-US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ko-KR" altLang="en-US" dirty="0"/>
              <a:t>가장 높은 유기 동물 수 보유</a:t>
            </a:r>
            <a:endParaRPr kumimoji="1" lang="en-US" altLang="ko-KR" dirty="0"/>
          </a:p>
          <a:p>
            <a:r>
              <a:rPr kumimoji="1" lang="en-US" altLang="ko-KR" dirty="0"/>
              <a:t>     </a:t>
            </a:r>
            <a:r>
              <a:rPr kumimoji="1" lang="ko-KR" altLang="en-US" dirty="0"/>
              <a:t>지역</a:t>
            </a:r>
            <a:r>
              <a:rPr kumimoji="1" lang="en-US" altLang="ko-KR" dirty="0"/>
              <a:t>: </a:t>
            </a:r>
            <a:r>
              <a:rPr kumimoji="1" lang="ko-KR" altLang="en-US" dirty="0"/>
              <a:t>관악구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ko-KR" altLang="en-US" dirty="0"/>
              <a:t>대체로 유사</a:t>
            </a:r>
            <a:r>
              <a:rPr kumimoji="1" lang="en-US" altLang="ko-KR" dirty="0"/>
              <a:t>: </a:t>
            </a:r>
            <a:r>
              <a:rPr kumimoji="1" lang="ko-KR" altLang="en-US" dirty="0"/>
              <a:t>이외 지역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1" lang="en-US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E6D118C-2DA3-431A-898C-9E0E00360534}"/>
              </a:ext>
            </a:extLst>
          </p:cNvPr>
          <p:cNvSpPr/>
          <p:nvPr/>
        </p:nvSpPr>
        <p:spPr>
          <a:xfrm>
            <a:off x="839322" y="2532993"/>
            <a:ext cx="5489319" cy="359528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8E61B4-D0C2-4A64-AA7A-10BC0B5690A0}"/>
              </a:ext>
            </a:extLst>
          </p:cNvPr>
          <p:cNvSpPr/>
          <p:nvPr/>
        </p:nvSpPr>
        <p:spPr>
          <a:xfrm>
            <a:off x="6328641" y="2201779"/>
            <a:ext cx="1011959" cy="39265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44C80-22D9-4B40-B768-C08E93DA30FE}"/>
              </a:ext>
            </a:extLst>
          </p:cNvPr>
          <p:cNvSpPr/>
          <p:nvPr/>
        </p:nvSpPr>
        <p:spPr>
          <a:xfrm>
            <a:off x="6781800" y="2201779"/>
            <a:ext cx="1663700" cy="3926501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816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430D388-B77B-48FC-88DD-771B1669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1" y="2075270"/>
            <a:ext cx="8854571" cy="3957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372FA-4AFD-4BC9-9E12-461A5E2537A4}"/>
              </a:ext>
            </a:extLst>
          </p:cNvPr>
          <p:cNvSpPr txBox="1"/>
          <p:nvPr/>
        </p:nvSpPr>
        <p:spPr>
          <a:xfrm>
            <a:off x="529640" y="105868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BEB5E-DC23-492B-9C0D-EC3762C83C55}"/>
              </a:ext>
            </a:extLst>
          </p:cNvPr>
          <p:cNvSpPr/>
          <p:nvPr/>
        </p:nvSpPr>
        <p:spPr>
          <a:xfrm>
            <a:off x="0" y="875308"/>
            <a:ext cx="12192000" cy="584775"/>
          </a:xfrm>
          <a:prstGeom prst="rect">
            <a:avLst/>
          </a:prstGeom>
          <a:gradFill flip="none" rotWithShape="1">
            <a:gsLst>
              <a:gs pos="43000">
                <a:srgbClr val="017FA4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 </a:t>
            </a:r>
            <a:r>
              <a:rPr lang="en-US" altLang="ko-KR" b="1" dirty="0"/>
              <a:t>(5)  ‘</a:t>
            </a:r>
            <a:r>
              <a:rPr lang="ko-KR" altLang="en-US" b="1" dirty="0"/>
              <a:t>자치구별 평균소득</a:t>
            </a:r>
            <a:r>
              <a:rPr lang="en-US" altLang="ko-KR" b="1" dirty="0"/>
              <a:t>’</a:t>
            </a:r>
            <a:r>
              <a:rPr lang="ko-KR" altLang="en-US" b="1" dirty="0"/>
              <a:t>과 유기동물 수의 상관성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1A50B-74A6-D845-9586-2C2867C8C1E6}"/>
              </a:ext>
            </a:extLst>
          </p:cNvPr>
          <p:cNvSpPr txBox="1"/>
          <p:nvPr/>
        </p:nvSpPr>
        <p:spPr>
          <a:xfrm>
            <a:off x="8929795" y="1767842"/>
            <a:ext cx="32622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 </a:t>
            </a:r>
            <a:endParaRPr kumimoji="1" lang="en-US" altLang="en-US" dirty="0"/>
          </a:p>
          <a:p>
            <a:r>
              <a:rPr kumimoji="1" lang="en-US" altLang="ko-KR" dirty="0"/>
              <a:t>1. </a:t>
            </a:r>
            <a:r>
              <a:rPr kumimoji="1" lang="ko-KR" altLang="en-US" dirty="0"/>
              <a:t>높은 반려동물 수 보유 지역</a:t>
            </a:r>
            <a:endParaRPr kumimoji="1" lang="en-US" altLang="ko-KR" dirty="0"/>
          </a:p>
          <a:p>
            <a:r>
              <a:rPr kumimoji="1" lang="en-US" altLang="ko-KR" dirty="0">
                <a:latin typeface="+mn-ea"/>
              </a:rPr>
              <a:t>↔ </a:t>
            </a:r>
            <a:r>
              <a:rPr kumimoji="1" lang="ko-KR" altLang="en-US" dirty="0">
                <a:latin typeface="+mn-ea"/>
              </a:rPr>
              <a:t>낮은 유기동물 수</a:t>
            </a:r>
            <a:endParaRPr kumimoji="1" lang="en-US" altLang="ko-KR" dirty="0">
              <a:latin typeface="+mn-ea"/>
            </a:endParaRPr>
          </a:p>
          <a:p>
            <a:r>
              <a:rPr kumimoji="1" lang="en-US" altLang="en-US" dirty="0">
                <a:latin typeface="+mn-ea"/>
              </a:rPr>
              <a:t>    (</a:t>
            </a:r>
            <a:r>
              <a:rPr kumimoji="1" lang="ko-KR" altLang="en-US" dirty="0">
                <a:latin typeface="+mn-ea"/>
              </a:rPr>
              <a:t>서초구</a:t>
            </a:r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강남구</a:t>
            </a:r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송파구</a:t>
            </a:r>
            <a:r>
              <a:rPr kumimoji="1" lang="en-US" altLang="ko-KR" dirty="0">
                <a:latin typeface="+mn-ea"/>
              </a:rPr>
              <a:t>)</a:t>
            </a:r>
            <a:endParaRPr kumimoji="1" lang="en-US" altLang="ko-KR" dirty="0"/>
          </a:p>
          <a:p>
            <a:r>
              <a:rPr kumimoji="1" lang="en-US" altLang="ko-KR" b="1" dirty="0">
                <a:highlight>
                  <a:srgbClr val="FFFF00"/>
                </a:highlight>
              </a:rPr>
              <a:t>=&gt; </a:t>
            </a:r>
            <a:r>
              <a:rPr kumimoji="1" lang="ko-KR" altLang="en-US" b="1" dirty="0">
                <a:highlight>
                  <a:srgbClr val="FFFF00"/>
                </a:highlight>
              </a:rPr>
              <a:t>상위 소득 분위</a:t>
            </a:r>
            <a:endParaRPr kumimoji="1" lang="en-US" altLang="ko-KR" b="1" dirty="0">
              <a:highlight>
                <a:srgbClr val="FFFF00"/>
              </a:highlight>
            </a:endParaRPr>
          </a:p>
          <a:p>
            <a:endParaRPr kumimoji="1" lang="en-US" altLang="ko-KR" dirty="0"/>
          </a:p>
          <a:p>
            <a:endParaRPr kumimoji="1" lang="en-US" altLang="en-US" dirty="0"/>
          </a:p>
          <a:p>
            <a:r>
              <a:rPr kumimoji="1" lang="en-US" altLang="ko-KR" dirty="0"/>
              <a:t>2. </a:t>
            </a:r>
            <a:r>
              <a:rPr kumimoji="1" lang="ko-KR" altLang="en-US" dirty="0"/>
              <a:t>가장 높은 유기 동물 수 </a:t>
            </a:r>
            <a:endParaRPr kumimoji="1" lang="en-US" altLang="ko-KR" dirty="0"/>
          </a:p>
          <a:p>
            <a:r>
              <a:rPr kumimoji="1" lang="en-US" altLang="ko-KR" dirty="0"/>
              <a:t>     </a:t>
            </a:r>
            <a:r>
              <a:rPr kumimoji="1" lang="ko-KR" altLang="en-US" dirty="0"/>
              <a:t>보유</a:t>
            </a:r>
            <a:r>
              <a:rPr kumimoji="1" lang="en-US" altLang="ko-KR" dirty="0"/>
              <a:t> </a:t>
            </a:r>
            <a:r>
              <a:rPr kumimoji="1" lang="ko-KR" altLang="en-US" dirty="0"/>
              <a:t>지역</a:t>
            </a:r>
            <a:r>
              <a:rPr kumimoji="1" lang="en-US" altLang="ko-KR" dirty="0"/>
              <a:t>: </a:t>
            </a:r>
            <a:r>
              <a:rPr kumimoji="1" lang="ko-KR" altLang="en-US" dirty="0"/>
              <a:t>관악구</a:t>
            </a:r>
            <a:endParaRPr kumimoji="1" lang="en-US" altLang="ko-KR" dirty="0"/>
          </a:p>
          <a:p>
            <a:r>
              <a:rPr kumimoji="1" lang="en-US" altLang="ko-KR" b="1" dirty="0">
                <a:highlight>
                  <a:srgbClr val="FF0000"/>
                </a:highlight>
              </a:rPr>
              <a:t>=&gt; </a:t>
            </a:r>
            <a:r>
              <a:rPr kumimoji="1" lang="ko-KR" altLang="en-US" b="1" dirty="0">
                <a:highlight>
                  <a:srgbClr val="FF0000"/>
                </a:highlight>
              </a:rPr>
              <a:t>하위 소득 분위</a:t>
            </a:r>
            <a:endParaRPr kumimoji="1" lang="en-US" altLang="ko-KR" b="1" dirty="0">
              <a:highlight>
                <a:srgbClr val="FF0000"/>
              </a:highlight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 </a:t>
            </a:r>
            <a:r>
              <a:rPr kumimoji="1" lang="ko-KR" altLang="en-US" dirty="0"/>
              <a:t>대체로 유사한 흐름</a:t>
            </a:r>
            <a:endParaRPr kumimoji="1" lang="en-US" altLang="ko-KR" dirty="0"/>
          </a:p>
          <a:p>
            <a:r>
              <a:rPr kumimoji="1" lang="en-US" altLang="ko-KR" dirty="0"/>
              <a:t>    : </a:t>
            </a:r>
            <a:r>
              <a:rPr kumimoji="1" lang="ko-KR" altLang="en-US" dirty="0"/>
              <a:t>이외 지역</a:t>
            </a:r>
            <a:endParaRPr kumimoji="1" lang="en-US" altLang="ko-KR" dirty="0"/>
          </a:p>
          <a:p>
            <a:r>
              <a:rPr kumimoji="1" lang="en-US" altLang="ko-KR" b="1" dirty="0">
                <a:highlight>
                  <a:srgbClr val="60986B"/>
                </a:highlight>
              </a:rPr>
              <a:t>=&gt; </a:t>
            </a:r>
            <a:r>
              <a:rPr kumimoji="1" lang="ko-KR" altLang="en-US" b="1" dirty="0">
                <a:highlight>
                  <a:srgbClr val="60986B"/>
                </a:highlight>
              </a:rPr>
              <a:t>중간 소득 분위</a:t>
            </a:r>
            <a:endParaRPr kumimoji="1" lang="en-US" altLang="ko-KR" b="1" dirty="0">
              <a:highlight>
                <a:srgbClr val="60986B"/>
              </a:highlight>
            </a:endParaRPr>
          </a:p>
          <a:p>
            <a:endParaRPr kumimoji="1" lang="en-US" altLang="ko-KR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A5E0409-3D86-47B2-BCE3-DCABEE18CE63}"/>
              </a:ext>
            </a:extLst>
          </p:cNvPr>
          <p:cNvSpPr/>
          <p:nvPr/>
        </p:nvSpPr>
        <p:spPr>
          <a:xfrm>
            <a:off x="5454769" y="3490005"/>
            <a:ext cx="2980739" cy="2247901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659849F-71A2-47CC-8378-A273048388B1}"/>
              </a:ext>
            </a:extLst>
          </p:cNvPr>
          <p:cNvSpPr/>
          <p:nvPr/>
        </p:nvSpPr>
        <p:spPr>
          <a:xfrm>
            <a:off x="1497902" y="2339850"/>
            <a:ext cx="1011959" cy="33980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0BD1DFF-222F-4123-82C9-554F95DD2611}"/>
              </a:ext>
            </a:extLst>
          </p:cNvPr>
          <p:cNvSpPr/>
          <p:nvPr/>
        </p:nvSpPr>
        <p:spPr>
          <a:xfrm>
            <a:off x="529639" y="2322096"/>
            <a:ext cx="1243705" cy="3415811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B2A7A0E-DC5D-483E-A096-19D37CDE0086}"/>
              </a:ext>
            </a:extLst>
          </p:cNvPr>
          <p:cNvSpPr/>
          <p:nvPr/>
        </p:nvSpPr>
        <p:spPr>
          <a:xfrm>
            <a:off x="4449932" y="2322095"/>
            <a:ext cx="1243705" cy="3415811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6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55BA1943-E9EE-4E31-8F6C-A4557C2990BF}"/>
              </a:ext>
            </a:extLst>
          </p:cNvPr>
          <p:cNvSpPr/>
          <p:nvPr/>
        </p:nvSpPr>
        <p:spPr>
          <a:xfrm>
            <a:off x="538899" y="-1"/>
            <a:ext cx="5557099" cy="6367549"/>
          </a:xfrm>
          <a:prstGeom prst="rect">
            <a:avLst/>
          </a:prstGeom>
          <a:solidFill>
            <a:srgbClr val="FFC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FC456F47-EF19-4E4F-9754-5251BBE226F1}"/>
              </a:ext>
            </a:extLst>
          </p:cNvPr>
          <p:cNvSpPr/>
          <p:nvPr/>
        </p:nvSpPr>
        <p:spPr>
          <a:xfrm>
            <a:off x="538899" y="1354971"/>
            <a:ext cx="620685" cy="4480562"/>
          </a:xfrm>
          <a:prstGeom prst="rect">
            <a:avLst/>
          </a:prstGeom>
          <a:pattFill prst="ltUpDiag">
            <a:fgClr>
              <a:srgbClr val="FFC334"/>
            </a:fgClr>
            <a:bgClr>
              <a:srgbClr val="E2AC2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340029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b="1" spc="-300" dirty="0">
                <a:solidFill>
                  <a:schemeClr val="bg1"/>
                </a:solidFill>
                <a:latin typeface="+mn-ea"/>
              </a:rPr>
              <a:t>결론 및 시사점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17FA4"/>
                </a:solidFill>
              </a:rPr>
              <a:t>Part</a:t>
            </a:r>
            <a:r>
              <a:rPr lang="ko-KR" altLang="en-US" sz="6000" b="1" dirty="0">
                <a:solidFill>
                  <a:srgbClr val="017FA4"/>
                </a:solidFill>
              </a:rPr>
              <a:t> </a:t>
            </a:r>
            <a:r>
              <a:rPr lang="en-US" altLang="ko-KR" sz="6000" b="1" dirty="0">
                <a:solidFill>
                  <a:srgbClr val="017FA4"/>
                </a:solidFill>
              </a:rPr>
              <a:t>3</a:t>
            </a:r>
            <a:endParaRPr lang="ko-KR" altLang="en-US" sz="6000" b="1" dirty="0">
              <a:solidFill>
                <a:srgbClr val="017F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65DB3-27B6-4E2B-BF9C-AF338F057DE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4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149DD2-4AC5-4F6B-B4D4-D93B937CFC46}"/>
              </a:ext>
            </a:extLst>
          </p:cNvPr>
          <p:cNvSpPr txBox="1"/>
          <p:nvPr/>
        </p:nvSpPr>
        <p:spPr>
          <a:xfrm>
            <a:off x="541670" y="226828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75000"/>
                  </a:schemeClr>
                </a:solidFill>
              </a:rPr>
              <a:t>결론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FD094EE-24A5-42D3-B875-D770676BE86D}"/>
              </a:ext>
            </a:extLst>
          </p:cNvPr>
          <p:cNvSpPr txBox="1">
            <a:spLocks/>
          </p:cNvSpPr>
          <p:nvPr/>
        </p:nvSpPr>
        <p:spPr>
          <a:xfrm>
            <a:off x="-1209299" y="6175495"/>
            <a:ext cx="10515600" cy="2425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rgbClr val="434343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C05C5A-81E6-4468-977A-37EBD54EB636}"/>
              </a:ext>
            </a:extLst>
          </p:cNvPr>
          <p:cNvSpPr/>
          <p:nvPr/>
        </p:nvSpPr>
        <p:spPr>
          <a:xfrm>
            <a:off x="0" y="915923"/>
            <a:ext cx="12192000" cy="584775"/>
          </a:xfrm>
          <a:prstGeom prst="rect">
            <a:avLst/>
          </a:prstGeom>
          <a:gradFill flip="none" rotWithShape="1">
            <a:gsLst>
              <a:gs pos="43000">
                <a:srgbClr val="017FA4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/>
              <a:t> 1) </a:t>
            </a:r>
            <a:r>
              <a:rPr lang="ko-KR" altLang="en-US" sz="2000" b="1" dirty="0"/>
              <a:t>기대효과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BB31E-E5FD-42E5-AA88-257B66CDFEC6}"/>
              </a:ext>
            </a:extLst>
          </p:cNvPr>
          <p:cNvSpPr txBox="1"/>
          <p:nvPr/>
        </p:nvSpPr>
        <p:spPr>
          <a:xfrm>
            <a:off x="442278" y="1878175"/>
            <a:ext cx="11497930" cy="434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solidFill>
                  <a:srgbClr val="000000"/>
                </a:solidFill>
                <a:latin typeface="+mn-ea"/>
              </a:rPr>
              <a:t>1.</a:t>
            </a:r>
            <a:r>
              <a:rPr lang="ko-KR" altLang="en-US" sz="28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+mn-ea"/>
              </a:rPr>
              <a:t>향후 ‘반려동물 등록제</a:t>
            </a:r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+mn-ea"/>
              </a:rPr>
              <a:t>동물 보호법’ 강화의 필요성 및 동기 부여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정부의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관심으로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동물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등록제도의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개정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이후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유기동물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수의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감소를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통해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영향이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있음을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알 수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있다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따라서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앞으로도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지속적인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법률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제도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개선이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요구된다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endParaRPr lang="ko-KR" altLang="en-US" sz="28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2800" b="1" kern="0" dirty="0">
                <a:solidFill>
                  <a:srgbClr val="000000"/>
                </a:solidFill>
                <a:latin typeface="+mn-ea"/>
              </a:rPr>
              <a:t>2.</a:t>
            </a:r>
            <a:r>
              <a:rPr lang="ko-KR" altLang="en-US" sz="28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800" b="1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2800" b="1" kern="0" dirty="0" err="1">
                <a:solidFill>
                  <a:srgbClr val="000000"/>
                </a:solidFill>
                <a:latin typeface="+mn-ea"/>
              </a:rPr>
              <a:t>실행율</a:t>
            </a:r>
            <a:r>
              <a:rPr lang="ko-KR" altLang="en-US" sz="2800" b="1" kern="0" dirty="0">
                <a:solidFill>
                  <a:srgbClr val="000000"/>
                </a:solidFill>
                <a:latin typeface="+mn-ea"/>
              </a:rPr>
              <a:t> 증가</a:t>
            </a:r>
            <a:r>
              <a:rPr lang="en-US" altLang="ko-KR" sz="2800" b="1" kern="0" dirty="0">
                <a:solidFill>
                  <a:srgbClr val="000000"/>
                </a:solidFill>
                <a:latin typeface="+mn-ea"/>
              </a:rPr>
              <a:t>’</a:t>
            </a:r>
            <a:r>
              <a:rPr lang="ko-KR" altLang="en-US" sz="2800" b="1" kern="0" dirty="0">
                <a:solidFill>
                  <a:srgbClr val="000000"/>
                </a:solidFill>
                <a:latin typeface="+mn-ea"/>
              </a:rPr>
              <a:t>를 위한 불편함 반영 및 개선</a:t>
            </a:r>
            <a:r>
              <a:rPr lang="en-US" altLang="ko-KR" sz="280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800" b="1" kern="0" dirty="0">
                <a:solidFill>
                  <a:srgbClr val="000000"/>
                </a:solidFill>
                <a:latin typeface="+mn-ea"/>
              </a:rPr>
              <a:t>홍보의 필요성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- 2020년도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실제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국민들의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간편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등록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및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실효성을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반영한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내장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무선식별장치의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홍보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및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의무성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변화를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+mn-ea"/>
              </a:rPr>
              <a:t>가진다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endParaRPr lang="ko-KR" altLang="en-US" sz="28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2800" b="1" kern="0" dirty="0">
                <a:solidFill>
                  <a:srgbClr val="000000"/>
                </a:solidFill>
                <a:latin typeface="+mn-ea"/>
              </a:rPr>
              <a:t>3.</a:t>
            </a:r>
            <a:r>
              <a:rPr lang="ko-KR" altLang="en-US" sz="28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+mn-ea"/>
              </a:rPr>
              <a:t>‘사회 시민 의식’ 향상 분위기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30200" marR="0" indent="-330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‘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동물학대 등의 관련한 범죄가 사람 대상으로 이어지는 경우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’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의 다반사 문제로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</a:p>
          <a:p>
            <a:pPr marL="330200" marR="0" indent="-330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동물권리 인정 및 생명존중 가치의 실현으로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‘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공동체 및 시민 윤리의식 증가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’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 예상된다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330200" marR="0" indent="-330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동물 양육의 부담감 증대로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‘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사회 문제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인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식 및 개인 책임감 향상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’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 기대된다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346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59DEB49-6CC2-6048-AAD8-D82486C087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4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59DEB49-6CC2-6048-AAD8-D82486C087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D3A3686-7F61-2044-81A8-10D80FCE878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190DF-D454-424C-BA20-4A4F178918A4}"/>
              </a:ext>
            </a:extLst>
          </p:cNvPr>
          <p:cNvSpPr/>
          <p:nvPr/>
        </p:nvSpPr>
        <p:spPr>
          <a:xfrm>
            <a:off x="538899" y="-1"/>
            <a:ext cx="5557099" cy="6367549"/>
          </a:xfrm>
          <a:prstGeom prst="rect">
            <a:avLst/>
          </a:prstGeom>
          <a:solidFill>
            <a:srgbClr val="FFC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FFBDF-7525-EF4A-9CB8-4D335B47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85" y="490452"/>
            <a:ext cx="3478917" cy="609398"/>
          </a:xfrm>
        </p:spPr>
        <p:txBody>
          <a:bodyPr lIns="0" tIns="0" rIns="0" bIns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목차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95A3FC-A10D-BF4D-A833-411E2963042C}"/>
              </a:ext>
            </a:extLst>
          </p:cNvPr>
          <p:cNvCxnSpPr>
            <a:cxnSpLocks/>
          </p:cNvCxnSpPr>
          <p:nvPr/>
        </p:nvCxnSpPr>
        <p:spPr>
          <a:xfrm>
            <a:off x="5865962" y="3595252"/>
            <a:ext cx="5787138" cy="0"/>
          </a:xfrm>
          <a:prstGeom prst="straightConnector1">
            <a:avLst/>
          </a:prstGeom>
          <a:ln>
            <a:solidFill>
              <a:srgbClr val="FFC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5B82CE7-DEE6-044A-AB2C-81B534ACC11E}"/>
              </a:ext>
            </a:extLst>
          </p:cNvPr>
          <p:cNvSpPr/>
          <p:nvPr/>
        </p:nvSpPr>
        <p:spPr>
          <a:xfrm>
            <a:off x="538899" y="1354971"/>
            <a:ext cx="620685" cy="4480562"/>
          </a:xfrm>
          <a:prstGeom prst="rect">
            <a:avLst/>
          </a:prstGeom>
          <a:pattFill prst="ltUpDiag">
            <a:fgClr>
              <a:srgbClr val="FFC334"/>
            </a:fgClr>
            <a:bgClr>
              <a:srgbClr val="E2AC2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1" name="Picture 9" descr="유기견 안락사 최선의 해법인가 | 디베이팅데이">
            <a:extLst>
              <a:ext uri="{FF2B5EF4-FFF2-40B4-BE49-F238E27FC236}">
                <a16:creationId xmlns:a16="http://schemas.microsoft.com/office/drawing/2014/main" id="{3C802C04-8D9B-45BC-A7CA-47D3FA11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65" y="1099850"/>
            <a:ext cx="6612835" cy="445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EFEED7-188F-3749-8736-CF866271745D}"/>
              </a:ext>
            </a:extLst>
          </p:cNvPr>
          <p:cNvSpPr/>
          <p:nvPr/>
        </p:nvSpPr>
        <p:spPr>
          <a:xfrm>
            <a:off x="1446381" y="1354971"/>
            <a:ext cx="8632638" cy="4480561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7D1B11-A38F-4E7A-9EC0-F82B14C93EC7}"/>
              </a:ext>
            </a:extLst>
          </p:cNvPr>
          <p:cNvSpPr txBox="1"/>
          <p:nvPr/>
        </p:nvSpPr>
        <p:spPr>
          <a:xfrm>
            <a:off x="1698674" y="158581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1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6B286-F539-4B21-B212-16FCCEAD0575}"/>
              </a:ext>
            </a:extLst>
          </p:cNvPr>
          <p:cNvSpPr txBox="1"/>
          <p:nvPr/>
        </p:nvSpPr>
        <p:spPr>
          <a:xfrm>
            <a:off x="1698674" y="2614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2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7BB743-301A-460E-81D2-F592603F700C}"/>
              </a:ext>
            </a:extLst>
          </p:cNvPr>
          <p:cNvSpPr txBox="1"/>
          <p:nvPr/>
        </p:nvSpPr>
        <p:spPr>
          <a:xfrm>
            <a:off x="1698674" y="364329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3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0A79F-0E6C-4E32-87CE-6ADEBB5CF51F}"/>
              </a:ext>
            </a:extLst>
          </p:cNvPr>
          <p:cNvSpPr txBox="1"/>
          <p:nvPr/>
        </p:nvSpPr>
        <p:spPr>
          <a:xfrm>
            <a:off x="1698674" y="467203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4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79E06-8CB2-4BD4-90D5-650976C1001A}"/>
              </a:ext>
            </a:extLst>
          </p:cNvPr>
          <p:cNvSpPr txBox="1"/>
          <p:nvPr/>
        </p:nvSpPr>
        <p:spPr>
          <a:xfrm>
            <a:off x="2226383" y="1739699"/>
            <a:ext cx="701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제안배경 및 필요성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A14A05-0E21-43A5-9946-F9BA99E93843}"/>
              </a:ext>
            </a:extLst>
          </p:cNvPr>
          <p:cNvSpPr txBox="1"/>
          <p:nvPr/>
        </p:nvSpPr>
        <p:spPr>
          <a:xfrm>
            <a:off x="2226383" y="2767592"/>
            <a:ext cx="701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 분석 내용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CBDF7-624C-428C-9223-29667B1ED3F5}"/>
              </a:ext>
            </a:extLst>
          </p:cNvPr>
          <p:cNvSpPr txBox="1"/>
          <p:nvPr/>
        </p:nvSpPr>
        <p:spPr>
          <a:xfrm>
            <a:off x="2254906" y="3802321"/>
            <a:ext cx="701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결론 및 시사점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B93D50-EAF1-4B1D-8470-290D146EAA1A}"/>
              </a:ext>
            </a:extLst>
          </p:cNvPr>
          <p:cNvSpPr txBox="1"/>
          <p:nvPr/>
        </p:nvSpPr>
        <p:spPr>
          <a:xfrm>
            <a:off x="2254906" y="4818926"/>
            <a:ext cx="701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389059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149DD2-4AC5-4F6B-B4D4-D93B937CFC46}"/>
              </a:ext>
            </a:extLst>
          </p:cNvPr>
          <p:cNvSpPr txBox="1"/>
          <p:nvPr/>
        </p:nvSpPr>
        <p:spPr>
          <a:xfrm>
            <a:off x="541670" y="226828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75000"/>
                  </a:schemeClr>
                </a:solidFill>
              </a:rPr>
              <a:t>결론 </a:t>
            </a:r>
          </a:p>
        </p:txBody>
      </p:sp>
      <p:pic>
        <p:nvPicPr>
          <p:cNvPr id="6" name="그림 5" descr="텍스트, 캐비닛이(가) 표시된 사진&#10;&#10;자동 생성된 설명">
            <a:extLst>
              <a:ext uri="{FF2B5EF4-FFF2-40B4-BE49-F238E27FC236}">
                <a16:creationId xmlns:a16="http://schemas.microsoft.com/office/drawing/2014/main" id="{7398AE67-47F5-1D4C-9B1A-5584E17886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0" y="1953179"/>
            <a:ext cx="6530074" cy="3619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4A7B6-19AD-470E-848C-110D35C82D1B}"/>
              </a:ext>
            </a:extLst>
          </p:cNvPr>
          <p:cNvSpPr txBox="1"/>
          <p:nvPr/>
        </p:nvSpPr>
        <p:spPr>
          <a:xfrm>
            <a:off x="399170" y="5572744"/>
            <a:ext cx="2927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기준</a:t>
            </a:r>
            <a:r>
              <a:rPr lang="en-US" altLang="ko-KR" sz="1600" dirty="0">
                <a:latin typeface="+mn-ea"/>
              </a:rPr>
              <a:t>: 2016</a:t>
            </a:r>
            <a:r>
              <a:rPr lang="ko-KR" altLang="en-US" sz="1600" dirty="0">
                <a:latin typeface="+mn-ea"/>
              </a:rPr>
              <a:t>년</a:t>
            </a:r>
            <a:r>
              <a:rPr lang="en-US" altLang="ko-KR" sz="16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76183D-DD71-4B09-BBA1-5FE7971BB62A}"/>
              </a:ext>
            </a:extLst>
          </p:cNvPr>
          <p:cNvSpPr/>
          <p:nvPr/>
        </p:nvSpPr>
        <p:spPr>
          <a:xfrm>
            <a:off x="0" y="915923"/>
            <a:ext cx="12192000" cy="584775"/>
          </a:xfrm>
          <a:prstGeom prst="rect">
            <a:avLst/>
          </a:prstGeom>
          <a:gradFill flip="none" rotWithShape="1">
            <a:gsLst>
              <a:gs pos="43000">
                <a:srgbClr val="017FA4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/>
              <a:t> 2) </a:t>
            </a:r>
            <a:r>
              <a:rPr lang="ko-KR" altLang="en-US" sz="2000" b="1" dirty="0"/>
              <a:t>시사점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F3C4F-C596-4EE2-92CF-D2F6EA2AF6C9}"/>
              </a:ext>
            </a:extLst>
          </p:cNvPr>
          <p:cNvSpPr txBox="1"/>
          <p:nvPr/>
        </p:nvSpPr>
        <p:spPr>
          <a:xfrm>
            <a:off x="7096538" y="2033314"/>
            <a:ext cx="469629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4. ‘</a:t>
            </a:r>
            <a:r>
              <a:rPr lang="ko-KR" altLang="en-US" sz="2800" b="1" dirty="0"/>
              <a:t>운영 비용 절감</a:t>
            </a:r>
            <a:r>
              <a:rPr lang="en-US" altLang="ko-KR" sz="2800" b="1" dirty="0"/>
              <a:t>’</a:t>
            </a:r>
          </a:p>
          <a:p>
            <a:pPr algn="ctr"/>
            <a:endParaRPr lang="en-US" altLang="ko-KR" sz="2800" b="1" dirty="0"/>
          </a:p>
          <a:p>
            <a:pPr algn="ctr"/>
            <a:r>
              <a:rPr lang="en-US" altLang="ko-KR" sz="2400" b="1" dirty="0">
                <a:solidFill>
                  <a:srgbClr val="017FA4"/>
                </a:solidFill>
              </a:rPr>
              <a:t>‘</a:t>
            </a:r>
            <a:r>
              <a:rPr lang="ko-KR" altLang="en-US" sz="2400" b="1" dirty="0">
                <a:solidFill>
                  <a:srgbClr val="017FA4"/>
                </a:solidFill>
              </a:rPr>
              <a:t>소득 </a:t>
            </a:r>
            <a:r>
              <a:rPr lang="en-US" altLang="ko-KR" sz="2400" b="1" dirty="0">
                <a:solidFill>
                  <a:srgbClr val="017FA4"/>
                </a:solidFill>
              </a:rPr>
              <a:t>DATA </a:t>
            </a:r>
            <a:r>
              <a:rPr lang="ko-KR" altLang="en-US" sz="2400" b="1" dirty="0">
                <a:solidFill>
                  <a:srgbClr val="017FA4"/>
                </a:solidFill>
              </a:rPr>
              <a:t>분석</a:t>
            </a:r>
            <a:r>
              <a:rPr lang="en-US" altLang="ko-KR" sz="2400" b="1" dirty="0">
                <a:solidFill>
                  <a:srgbClr val="017FA4"/>
                </a:solidFill>
              </a:rPr>
              <a:t>’ </a:t>
            </a:r>
            <a:r>
              <a:rPr lang="ko-KR" altLang="en-US" sz="2400" b="1" dirty="0">
                <a:solidFill>
                  <a:srgbClr val="017FA4"/>
                </a:solidFill>
              </a:rPr>
              <a:t> </a:t>
            </a:r>
            <a:endParaRPr lang="en-US" altLang="ko-KR" sz="2400" b="1" dirty="0">
              <a:solidFill>
                <a:srgbClr val="017FA4"/>
              </a:solidFill>
            </a:endParaRPr>
          </a:p>
          <a:p>
            <a:pPr algn="ctr"/>
            <a:r>
              <a:rPr lang="ko-KR" altLang="en-US" sz="2400" dirty="0">
                <a:solidFill>
                  <a:srgbClr val="017FA4"/>
                </a:solidFill>
              </a:rPr>
              <a:t>관련한 추가 의견</a:t>
            </a:r>
            <a:endParaRPr lang="en-US" altLang="ko-KR" sz="2400" dirty="0">
              <a:solidFill>
                <a:srgbClr val="017FA4"/>
              </a:solidFill>
            </a:endParaRPr>
          </a:p>
          <a:p>
            <a:pPr algn="ctr"/>
            <a:r>
              <a:rPr lang="ko-KR" altLang="ko-KR" sz="2400" dirty="0">
                <a:solidFill>
                  <a:srgbClr val="017FA4"/>
                </a:solidFill>
              </a:rPr>
              <a:t>▼</a:t>
            </a:r>
            <a:endParaRPr lang="en-US" altLang="ko-KR" sz="2400" dirty="0">
              <a:solidFill>
                <a:srgbClr val="017FA4"/>
              </a:solidFill>
            </a:endParaRPr>
          </a:p>
          <a:p>
            <a:pPr algn="ctr"/>
            <a:endParaRPr lang="en-US" altLang="ko-KR" sz="2400" dirty="0">
              <a:solidFill>
                <a:srgbClr val="0070C0"/>
              </a:solidFill>
            </a:endParaRPr>
          </a:p>
          <a:p>
            <a:pPr marL="514350" indent="-514350" algn="ctr">
              <a:buAutoNum type="arabicPeriod" startAt="5"/>
            </a:pPr>
            <a:r>
              <a:rPr lang="ko-KR" altLang="en-US" sz="2800" b="1" dirty="0"/>
              <a:t>분양 절차 中 </a:t>
            </a:r>
            <a:endParaRPr lang="en-US" altLang="ko-KR" sz="2800" b="1" dirty="0"/>
          </a:p>
          <a:p>
            <a:pPr algn="ctr"/>
            <a:r>
              <a:rPr lang="ko-KR" altLang="en-US" sz="2800" b="1" u="sng" dirty="0"/>
              <a:t>동물 양육 기본 능력 </a:t>
            </a:r>
            <a:endParaRPr lang="en-US" altLang="ko-KR" sz="2800" b="1" u="sng" dirty="0"/>
          </a:p>
          <a:p>
            <a:pPr algn="ctr"/>
            <a:r>
              <a:rPr lang="ko-KR" altLang="en-US" sz="2800" b="1" dirty="0"/>
              <a:t>확인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후 가능 제도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537541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B31C261-FB10-D247-911E-BEB597DEAFF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B31C261-FB10-D247-911E-BEB597DEAF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4725C7-10D9-B24A-B875-F1CB63E2F80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9314A7-9099-A447-AD5D-D940497B0321}"/>
              </a:ext>
            </a:extLst>
          </p:cNvPr>
          <p:cNvSpPr/>
          <p:nvPr/>
        </p:nvSpPr>
        <p:spPr>
          <a:xfrm>
            <a:off x="0" y="2583268"/>
            <a:ext cx="7569198" cy="4274731"/>
          </a:xfrm>
          <a:prstGeom prst="rect">
            <a:avLst/>
          </a:prstGeom>
          <a:solidFill>
            <a:srgbClr val="FFC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04DDE-C411-494C-B26C-E22CBF926308}"/>
              </a:ext>
            </a:extLst>
          </p:cNvPr>
          <p:cNvSpPr/>
          <p:nvPr/>
        </p:nvSpPr>
        <p:spPr>
          <a:xfrm>
            <a:off x="575733" y="1642598"/>
            <a:ext cx="11040534" cy="4250202"/>
          </a:xfrm>
          <a:prstGeom prst="rect">
            <a:avLst/>
          </a:prstGeom>
          <a:solidFill>
            <a:srgbClr val="199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562FA-C984-DB48-9CF3-A20637D2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C000"/>
                </a:solidFill>
              </a:rPr>
              <a:t>‘</a:t>
            </a:r>
            <a:r>
              <a:rPr lang="ko-KR" altLang="en-US" b="1" dirty="0">
                <a:solidFill>
                  <a:srgbClr val="FFC000"/>
                </a:solidFill>
              </a:rPr>
              <a:t>선택</a:t>
            </a:r>
            <a:r>
              <a:rPr lang="en-US" altLang="ko-KR" b="1" dirty="0">
                <a:solidFill>
                  <a:srgbClr val="FFC000"/>
                </a:solidFill>
              </a:rPr>
              <a:t>’</a:t>
            </a:r>
            <a:r>
              <a:rPr lang="ko-KR" altLang="en-US" b="1" dirty="0"/>
              <a:t> </a:t>
            </a:r>
            <a:r>
              <a:rPr lang="ko-KR" altLang="en-US" sz="4000" dirty="0"/>
              <a:t>아닌</a:t>
            </a:r>
            <a:r>
              <a:rPr lang="ko-KR" altLang="en-US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ko-KR" altLang="en-US" b="1" dirty="0">
                <a:solidFill>
                  <a:srgbClr val="FF0000"/>
                </a:solidFill>
              </a:rPr>
              <a:t>필수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8595DA-9AF5-1A4F-BEAE-46BB5FFBED75}"/>
              </a:ext>
            </a:extLst>
          </p:cNvPr>
          <p:cNvCxnSpPr>
            <a:cxnSpLocks/>
          </p:cNvCxnSpPr>
          <p:nvPr/>
        </p:nvCxnSpPr>
        <p:spPr>
          <a:xfrm>
            <a:off x="1054599" y="2583269"/>
            <a:ext cx="6514599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4245F23-E720-764C-A0EA-D386A54624BE}"/>
              </a:ext>
            </a:extLst>
          </p:cNvPr>
          <p:cNvSpPr/>
          <p:nvPr/>
        </p:nvSpPr>
        <p:spPr>
          <a:xfrm>
            <a:off x="0" y="1618069"/>
            <a:ext cx="575732" cy="965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646EC8-BE49-F24B-9923-E609B64770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9198" y="0"/>
            <a:ext cx="4047069" cy="5892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4520A69-C9FC-5148-B620-9306056DC472}"/>
              </a:ext>
            </a:extLst>
          </p:cNvPr>
          <p:cNvSpPr/>
          <p:nvPr/>
        </p:nvSpPr>
        <p:spPr>
          <a:xfrm>
            <a:off x="11616268" y="1618069"/>
            <a:ext cx="575732" cy="4274731"/>
          </a:xfrm>
          <a:prstGeom prst="rect">
            <a:avLst/>
          </a:prstGeom>
          <a:pattFill prst="ltUpDiag">
            <a:fgClr>
              <a:srgbClr val="1997C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, 개, 실내, 앉아있는이(가) 표시된 사진&#10;&#10;자동 생성된 설명">
            <a:extLst>
              <a:ext uri="{FF2B5EF4-FFF2-40B4-BE49-F238E27FC236}">
                <a16:creationId xmlns:a16="http://schemas.microsoft.com/office/drawing/2014/main" id="{6D023661-E53F-470F-BF2D-4A42AC165B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2" y="1614037"/>
            <a:ext cx="6993465" cy="32576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D1292E-C4E8-4727-911A-B97A4923545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32" y="4870232"/>
            <a:ext cx="4033194" cy="1529200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B8CEB6B0-DFA8-4C36-9BD7-DDD45CE1F3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71" y="4858958"/>
            <a:ext cx="5338440" cy="15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55BA1943-E9EE-4E31-8F6C-A4557C2990BF}"/>
              </a:ext>
            </a:extLst>
          </p:cNvPr>
          <p:cNvSpPr/>
          <p:nvPr/>
        </p:nvSpPr>
        <p:spPr>
          <a:xfrm>
            <a:off x="538899" y="-1"/>
            <a:ext cx="5557099" cy="6367549"/>
          </a:xfrm>
          <a:prstGeom prst="rect">
            <a:avLst/>
          </a:prstGeom>
          <a:solidFill>
            <a:srgbClr val="FFC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FC456F47-EF19-4E4F-9754-5251BBE226F1}"/>
              </a:ext>
            </a:extLst>
          </p:cNvPr>
          <p:cNvSpPr/>
          <p:nvPr/>
        </p:nvSpPr>
        <p:spPr>
          <a:xfrm>
            <a:off x="538899" y="1354971"/>
            <a:ext cx="620685" cy="4480562"/>
          </a:xfrm>
          <a:prstGeom prst="rect">
            <a:avLst/>
          </a:prstGeom>
          <a:pattFill prst="ltUpDiag">
            <a:fgClr>
              <a:srgbClr val="FFC334"/>
            </a:fgClr>
            <a:bgClr>
              <a:srgbClr val="E2AC2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213391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b="1" spc="-300" dirty="0">
                <a:solidFill>
                  <a:schemeClr val="bg1"/>
                </a:solidFill>
                <a:latin typeface="+mn-ea"/>
              </a:rPr>
              <a:t>참고자료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17FA4"/>
                </a:solidFill>
              </a:rPr>
              <a:t>Part</a:t>
            </a:r>
            <a:r>
              <a:rPr lang="ko-KR" altLang="en-US" sz="6000" b="1" dirty="0">
                <a:solidFill>
                  <a:srgbClr val="017FA4"/>
                </a:solidFill>
              </a:rPr>
              <a:t> </a:t>
            </a:r>
            <a:r>
              <a:rPr lang="en-US" altLang="ko-KR" sz="6000" b="1" dirty="0">
                <a:solidFill>
                  <a:srgbClr val="017FA4"/>
                </a:solidFill>
              </a:rPr>
              <a:t>4</a:t>
            </a:r>
            <a:endParaRPr lang="ko-KR" altLang="en-US" sz="6000" b="1" dirty="0">
              <a:solidFill>
                <a:srgbClr val="017FA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65DB3-27B6-4E2B-BF9C-AF338F057DE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64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A6186-572A-4653-A8E7-8C82AFC69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575570"/>
            <a:ext cx="5778500" cy="5514354"/>
          </a:xfrm>
        </p:spPr>
        <p:txBody>
          <a:bodyPr>
            <a:normAutofit fontScale="92500" lnSpcReduction="10000"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ko-KR" sz="1900" b="1" kern="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ko-KR" altLang="en-US" sz="1900" b="1" kern="0" spc="0" dirty="0">
                <a:solidFill>
                  <a:srgbClr val="000000"/>
                </a:solidFill>
                <a:effectLst/>
                <a:latin typeface="+mn-ea"/>
              </a:rPr>
              <a:t>신문</a:t>
            </a:r>
            <a:r>
              <a:rPr lang="en-US" altLang="ko-KR" sz="1900" b="1" kern="0" spc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900" b="1" kern="0" spc="0" dirty="0">
                <a:solidFill>
                  <a:srgbClr val="000000"/>
                </a:solidFill>
                <a:effectLst/>
                <a:latin typeface="+mn-ea"/>
              </a:rPr>
              <a:t>뉴스</a:t>
            </a:r>
            <a:r>
              <a:rPr lang="en-US" altLang="ko-KR" sz="1900" b="1" kern="0" spc="0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292100" marR="0" indent="-292100" algn="just" fontAlgn="base" latinLnBrk="1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7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  <a:hlinkClick r:id="rId3"/>
              </a:rPr>
              <a:t>https://terms.naver.com/entry.naver?docId=5782732&amp;cid=43667&amp;categoryId=43667</a:t>
            </a:r>
            <a:endParaRPr lang="ko-KR" altLang="en-US" sz="17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+mn-ea"/>
              </a:rPr>
              <a:t>반려동물 등록제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+mn-ea"/>
              </a:rPr>
              <a:t>제도 변경 내용</a:t>
            </a:r>
            <a:endParaRPr lang="en-US" altLang="ko-KR" sz="17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ko-KR" altLang="en-US" sz="17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30200" marR="0" indent="-330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00" u="sng" kern="0" spc="0" dirty="0">
                <a:solidFill>
                  <a:srgbClr val="0000FF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  <a:hlinkClick r:id="rId4"/>
              </a:rPr>
              <a:t>https://blog.naver.com/jsjeong0403/222522785207</a:t>
            </a:r>
            <a:endParaRPr lang="ko-KR" altLang="en-US" sz="17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700" kern="0" dirty="0">
                <a:solidFill>
                  <a:srgbClr val="000000"/>
                </a:solidFill>
                <a:latin typeface="+mn-ea"/>
              </a:rPr>
              <a:t>동물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+mn-ea"/>
              </a:rPr>
              <a:t>등록제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700" kern="0" spc="0" dirty="0" err="1">
                <a:solidFill>
                  <a:srgbClr val="000000"/>
                </a:solidFill>
                <a:effectLst/>
                <a:latin typeface="+mn-ea"/>
              </a:rPr>
              <a:t>등록률</a:t>
            </a:r>
            <a:endParaRPr lang="en-US" altLang="ko-KR" sz="17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7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30200" marR="0" indent="-330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5"/>
              </a:rPr>
              <a:t>http://news.tf.co.kr/read/national/1897674.htm</a:t>
            </a:r>
            <a:endParaRPr lang="ko-KR" altLang="en-US" sz="17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+mn-ea"/>
              </a:rPr>
              <a:t>반려동물등록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+mn-ea"/>
              </a:rPr>
              <a:t>문제배경</a:t>
            </a:r>
            <a:endParaRPr lang="en-US" altLang="ko-KR" sz="17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7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30200" marR="0" indent="-330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6"/>
              </a:rPr>
              <a:t>https://www.korea.kr/news/pressReleaseView.do?newsId=156448339</a:t>
            </a:r>
            <a:endParaRPr lang="ko-KR" altLang="en-US" sz="17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+mn-ea"/>
              </a:rPr>
              <a:t>동물문제의식</a:t>
            </a:r>
            <a:r>
              <a:rPr lang="en-US" altLang="ko-KR" sz="1700" kern="0" spc="0" dirty="0">
                <a:solidFill>
                  <a:srgbClr val="000000"/>
                </a:solidFill>
                <a:effectLst/>
                <a:latin typeface="+mn-ea"/>
              </a:rPr>
              <a:t>_</a:t>
            </a:r>
            <a:r>
              <a:rPr lang="ko-KR" altLang="en-US" sz="1700" kern="0" spc="0" dirty="0">
                <a:solidFill>
                  <a:srgbClr val="000000"/>
                </a:solidFill>
                <a:effectLst/>
                <a:latin typeface="+mn-ea"/>
              </a:rPr>
              <a:t>시사점</a:t>
            </a:r>
            <a:endParaRPr lang="en-US" altLang="ko-KR" sz="1700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19F3F4A-F1F9-4E29-AE29-0BEDFCC4BCA7}"/>
              </a:ext>
            </a:extLst>
          </p:cNvPr>
          <p:cNvSpPr txBox="1">
            <a:spLocks/>
          </p:cNvSpPr>
          <p:nvPr/>
        </p:nvSpPr>
        <p:spPr>
          <a:xfrm>
            <a:off x="6096000" y="575570"/>
            <a:ext cx="5778500" cy="5514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800" b="1" kern="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ko-KR" altLang="en-US" sz="1800" b="1" kern="0" dirty="0">
                <a:solidFill>
                  <a:srgbClr val="000000"/>
                </a:solidFill>
                <a:latin typeface="+mn-ea"/>
              </a:rPr>
              <a:t>추가</a:t>
            </a:r>
            <a:r>
              <a:rPr lang="en-US" altLang="ko-KR" sz="18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800" b="1" kern="0" dirty="0">
                <a:solidFill>
                  <a:srgbClr val="000000"/>
                </a:solidFill>
                <a:latin typeface="+mn-ea"/>
              </a:rPr>
              <a:t>발표 자료</a:t>
            </a:r>
            <a:r>
              <a:rPr lang="en-US" altLang="ko-KR" sz="1800" b="1" kern="0" dirty="0">
                <a:solidFill>
                  <a:srgbClr val="000000"/>
                </a:solidFill>
                <a:latin typeface="+mn-ea"/>
              </a:rPr>
              <a:t>&gt;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https://news.kbs.co.kr/news/view.do?ncd=5109388&amp;ref=A</a:t>
            </a:r>
            <a:endParaRPr lang="ko-KR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  <a:hlinkClick r:id="rId7"/>
              </a:rPr>
              <a:t>http://www.cstimes.com/news/articleView.html?idxno=481256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ko-KR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https://blog.naver.com/wehappyend/220190650073</a:t>
            </a:r>
            <a:endParaRPr lang="ko-KR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8"/>
              </a:rPr>
              <a:t>https://gnews.gg.go.kr/news/news_detail.do?number=202107191110327945C048&amp;s_code=C048</a:t>
            </a:r>
            <a:endParaRPr lang="en-US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https://blog.naver.com/jsjeong0403/222522785207</a:t>
            </a: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http://www.insnews.co.kr/design_php/news_view.php?num=67313&amp;firstsec=1&amp;secondsec=14</a:t>
            </a:r>
            <a:endParaRPr lang="ko-KR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600" b="1" kern="0" dirty="0">
              <a:solidFill>
                <a:srgbClr val="000000"/>
              </a:solidFill>
              <a:latin typeface="+mn-ea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600" b="1" kern="0" dirty="0">
              <a:solidFill>
                <a:srgbClr val="000000"/>
              </a:solidFill>
              <a:latin typeface="+mn-ea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600" kern="0" dirty="0">
              <a:solidFill>
                <a:srgbClr val="000000"/>
              </a:solidFill>
              <a:latin typeface="+mn-ea"/>
            </a:endParaRPr>
          </a:p>
          <a:p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220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B99F68E-2E67-40EE-8942-27CDBB696C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3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B99F68E-2E67-40EE-8942-27CDBB69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dog sitting in the grass&#10;&#10;Description automatically generated">
            <a:extLst>
              <a:ext uri="{FF2B5EF4-FFF2-40B4-BE49-F238E27FC236}">
                <a16:creationId xmlns:a16="http://schemas.microsoft.com/office/drawing/2014/main" id="{A534C414-7749-4E99-8BFF-42434A980C2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1" y="311727"/>
            <a:ext cx="11284856" cy="6234546"/>
          </a:xfrm>
          <a:custGeom>
            <a:avLst/>
            <a:gdLst>
              <a:gd name="connsiteX0" fmla="*/ 0 w 11596914"/>
              <a:gd name="connsiteY0" fmla="*/ 0 h 6234546"/>
              <a:gd name="connsiteX1" fmla="*/ 11596914 w 11596914"/>
              <a:gd name="connsiteY1" fmla="*/ 0 h 6234546"/>
              <a:gd name="connsiteX2" fmla="*/ 11596914 w 11596914"/>
              <a:gd name="connsiteY2" fmla="*/ 6234546 h 6234546"/>
              <a:gd name="connsiteX3" fmla="*/ 0 w 11596914"/>
              <a:gd name="connsiteY3" fmla="*/ 6234546 h 623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6914" h="6234546">
                <a:moveTo>
                  <a:pt x="0" y="0"/>
                </a:moveTo>
                <a:lnTo>
                  <a:pt x="11596914" y="0"/>
                </a:lnTo>
                <a:lnTo>
                  <a:pt x="11596914" y="6234546"/>
                </a:lnTo>
                <a:lnTo>
                  <a:pt x="0" y="6234546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7484A6-6CD1-48F2-BDA6-A603A0C30CD0}"/>
              </a:ext>
            </a:extLst>
          </p:cNvPr>
          <p:cNvSpPr/>
          <p:nvPr/>
        </p:nvSpPr>
        <p:spPr>
          <a:xfrm>
            <a:off x="297543" y="1914788"/>
            <a:ext cx="5000171" cy="2908460"/>
          </a:xfrm>
          <a:prstGeom prst="rect">
            <a:avLst/>
          </a:prstGeom>
          <a:solidFill>
            <a:srgbClr val="FFC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0EF4D2-1368-4CE2-89F2-7563A19B8995}"/>
              </a:ext>
            </a:extLst>
          </p:cNvPr>
          <p:cNvSpPr txBox="1">
            <a:spLocks/>
          </p:cNvSpPr>
          <p:nvPr/>
        </p:nvSpPr>
        <p:spPr>
          <a:xfrm>
            <a:off x="928914" y="2286185"/>
            <a:ext cx="4064000" cy="216566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8000" dirty="0"/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6194D0-14B7-444E-9D9B-21A6C62BFE50}"/>
              </a:ext>
            </a:extLst>
          </p:cNvPr>
          <p:cNvSpPr/>
          <p:nvPr/>
        </p:nvSpPr>
        <p:spPr>
          <a:xfrm>
            <a:off x="4794377" y="4319911"/>
            <a:ext cx="1006674" cy="1006674"/>
          </a:xfrm>
          <a:prstGeom prst="rect">
            <a:avLst/>
          </a:prstGeom>
          <a:solidFill>
            <a:srgbClr val="1997C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2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07BCED5D-9668-4D7C-93B0-4E1A6E9457CA}"/>
              </a:ext>
            </a:extLst>
          </p:cNvPr>
          <p:cNvSpPr/>
          <p:nvPr/>
        </p:nvSpPr>
        <p:spPr>
          <a:xfrm>
            <a:off x="538899" y="-1"/>
            <a:ext cx="5557099" cy="6367549"/>
          </a:xfrm>
          <a:prstGeom prst="rect">
            <a:avLst/>
          </a:prstGeom>
          <a:solidFill>
            <a:srgbClr val="FFC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0901A3EF-FD54-490C-A37C-828FF250CFEF}"/>
              </a:ext>
            </a:extLst>
          </p:cNvPr>
          <p:cNvSpPr/>
          <p:nvPr/>
        </p:nvSpPr>
        <p:spPr>
          <a:xfrm>
            <a:off x="538899" y="1354971"/>
            <a:ext cx="620685" cy="4480562"/>
          </a:xfrm>
          <a:prstGeom prst="rect">
            <a:avLst/>
          </a:prstGeom>
          <a:pattFill prst="ltUpDiag">
            <a:fgClr>
              <a:srgbClr val="FFC334"/>
            </a:fgClr>
            <a:bgClr>
              <a:srgbClr val="E2AC2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227979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b="1" spc="-300" dirty="0">
                <a:solidFill>
                  <a:schemeClr val="bg1"/>
                </a:solidFill>
                <a:latin typeface="+mn-ea"/>
              </a:rPr>
              <a:t>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17FA4"/>
                </a:solidFill>
              </a:rPr>
              <a:t>Part</a:t>
            </a:r>
            <a:r>
              <a:rPr lang="ko-KR" altLang="en-US" sz="6000" b="1" dirty="0">
                <a:solidFill>
                  <a:srgbClr val="017FA4"/>
                </a:solidFill>
              </a:rPr>
              <a:t> </a:t>
            </a:r>
            <a:r>
              <a:rPr lang="en-US" altLang="ko-KR" sz="6000" b="1" dirty="0">
                <a:solidFill>
                  <a:srgbClr val="017FA4"/>
                </a:solidFill>
              </a:rPr>
              <a:t>1</a:t>
            </a:r>
            <a:endParaRPr lang="ko-KR" altLang="en-US" sz="6000" b="1" dirty="0">
              <a:solidFill>
                <a:srgbClr val="017F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선정 배경</a:t>
            </a:r>
          </a:p>
        </p:txBody>
      </p:sp>
      <p:pic>
        <p:nvPicPr>
          <p:cNvPr id="8" name="내용 개체 틀 4" descr="텍스트, 개이(가) 표시된 사진&#10;&#10;자동 생성된 설명">
            <a:extLst>
              <a:ext uri="{FF2B5EF4-FFF2-40B4-BE49-F238E27FC236}">
                <a16:creationId xmlns:a16="http://schemas.microsoft.com/office/drawing/2014/main" id="{DBC3AA37-72B9-4A4A-AFE1-6B52D3BA33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5" y="1209588"/>
            <a:ext cx="6033746" cy="3278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90D66-D558-4441-A7C6-1435C3FCE1C9}"/>
              </a:ext>
            </a:extLst>
          </p:cNvPr>
          <p:cNvSpPr txBox="1"/>
          <p:nvPr/>
        </p:nvSpPr>
        <p:spPr>
          <a:xfrm>
            <a:off x="6781384" y="2252107"/>
            <a:ext cx="517442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700" b="1" dirty="0"/>
          </a:p>
          <a:p>
            <a:pPr algn="ctr"/>
            <a:r>
              <a:rPr lang="en-US" altLang="ko-KR" sz="2700" b="1" dirty="0"/>
              <a:t>“ </a:t>
            </a:r>
            <a:r>
              <a:rPr lang="ko-KR" altLang="en-US" sz="2700" b="1" dirty="0"/>
              <a:t>반려 </a:t>
            </a:r>
            <a:r>
              <a:rPr lang="en-US" altLang="ko-KR" sz="2700" b="1" dirty="0"/>
              <a:t>1500</a:t>
            </a:r>
            <a:r>
              <a:rPr lang="ko-KR" altLang="en-US" sz="2700" b="1" dirty="0"/>
              <a:t>만 시대 </a:t>
            </a:r>
            <a:r>
              <a:rPr lang="en-US" altLang="ko-KR" sz="2700" b="1" dirty="0"/>
              <a:t>”</a:t>
            </a:r>
          </a:p>
          <a:p>
            <a:r>
              <a:rPr lang="ko-KR" altLang="en-US" sz="2700" dirty="0"/>
              <a:t> 반려인구 지속적인 증가 추세</a:t>
            </a:r>
            <a:endParaRPr lang="en-US" altLang="ko-KR" sz="2700" dirty="0"/>
          </a:p>
          <a:p>
            <a:endParaRPr lang="en-US" altLang="ko-KR" sz="2700" b="1" dirty="0"/>
          </a:p>
          <a:p>
            <a:r>
              <a:rPr lang="en-US" altLang="ko-KR" sz="2700" b="1" dirty="0"/>
              <a:t>                        &amp;</a:t>
            </a:r>
          </a:p>
          <a:p>
            <a:endParaRPr lang="en-US" altLang="ko-KR" sz="2700" b="1" dirty="0"/>
          </a:p>
          <a:p>
            <a:pPr algn="ctr"/>
            <a:r>
              <a:rPr lang="en-US" altLang="ko-KR" sz="2700" b="1" dirty="0"/>
              <a:t>“</a:t>
            </a:r>
            <a:r>
              <a:rPr lang="ko-KR" altLang="en-US" sz="2700" b="1" dirty="0"/>
              <a:t> 유기동물 안락사 </a:t>
            </a:r>
            <a:r>
              <a:rPr lang="en-US" altLang="ko-KR" sz="2700" b="1" dirty="0"/>
              <a:t>23%</a:t>
            </a:r>
            <a:r>
              <a:rPr lang="ko-KR" altLang="en-US" sz="2700" b="1" dirty="0"/>
              <a:t> </a:t>
            </a:r>
            <a:r>
              <a:rPr lang="en-US" altLang="ko-KR" sz="2700" b="1" dirty="0"/>
              <a:t>”</a:t>
            </a:r>
          </a:p>
          <a:p>
            <a:pPr marL="285750" indent="-285750">
              <a:buFontTx/>
              <a:buChar char="-"/>
            </a:pPr>
            <a:endParaRPr lang="en-US" altLang="ko-KR" sz="2700" b="1" dirty="0"/>
          </a:p>
          <a:p>
            <a:pPr marL="285750" indent="-285750">
              <a:buFontTx/>
              <a:buChar char="-"/>
            </a:pPr>
            <a:endParaRPr lang="en-US" altLang="ko-KR" sz="2700" b="1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495B51D3-D3F2-F44B-9676-2D9785DD1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8" y="4337341"/>
            <a:ext cx="6216970" cy="1651085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911B380-6520-431A-A9FC-6F4B67C353E4}"/>
              </a:ext>
            </a:extLst>
          </p:cNvPr>
          <p:cNvSpPr/>
          <p:nvPr/>
        </p:nvSpPr>
        <p:spPr>
          <a:xfrm>
            <a:off x="4520645" y="4715404"/>
            <a:ext cx="889000" cy="889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23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선정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27299D-8B1D-4A3E-A6D1-FB75F48584E0}"/>
              </a:ext>
            </a:extLst>
          </p:cNvPr>
          <p:cNvSpPr/>
          <p:nvPr/>
        </p:nvSpPr>
        <p:spPr>
          <a:xfrm>
            <a:off x="5841403" y="6605195"/>
            <a:ext cx="6350598" cy="25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동물등록제는 동물 보호와 유실, 유기 방지를 위한 것으로, 동물보호법에 따라 주택·준주택 또는 이외의 장소에서 반려의 목적으로 기르는 2개월령 이상의 개는 반드시 지방자치단체에 동물등록을 해야 한다. ">
            <a:extLst>
              <a:ext uri="{FF2B5EF4-FFF2-40B4-BE49-F238E27FC236}">
                <a16:creationId xmlns:a16="http://schemas.microsoft.com/office/drawing/2014/main" id="{3BD6F7EF-47C9-41E7-A6EF-7E819E3C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625" y="1287127"/>
            <a:ext cx="3851975" cy="487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EEE9FDD-6A4A-489B-9262-C3F8E7789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76" y="1287126"/>
            <a:ext cx="3851976" cy="487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2852D4-91E4-4920-A284-0DC6187AFF73}"/>
              </a:ext>
            </a:extLst>
          </p:cNvPr>
          <p:cNvSpPr txBox="1"/>
          <p:nvPr/>
        </p:nvSpPr>
        <p:spPr>
          <a:xfrm>
            <a:off x="1949791" y="5530872"/>
            <a:ext cx="25691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+mj-ea"/>
                <a:ea typeface="+mj-ea"/>
              </a:rPr>
              <a:t>2013</a:t>
            </a:r>
            <a:endParaRPr lang="ko-KR" altLang="en-US" sz="66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FC7D1-CB6A-4FE3-8876-F8AD5E87675E}"/>
              </a:ext>
            </a:extLst>
          </p:cNvPr>
          <p:cNvSpPr txBox="1"/>
          <p:nvPr/>
        </p:nvSpPr>
        <p:spPr>
          <a:xfrm>
            <a:off x="7668692" y="5438539"/>
            <a:ext cx="2569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+mj-ea"/>
                <a:ea typeface="+mj-ea"/>
              </a:rPr>
              <a:t>2020</a:t>
            </a:r>
            <a:endParaRPr lang="ko-KR" altLang="en-US" sz="7200" b="1" dirty="0">
              <a:latin typeface="+mj-ea"/>
              <a:ea typeface="+mj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E80183E-E8B9-4E1D-B4F3-5FBC1A788B06}"/>
              </a:ext>
            </a:extLst>
          </p:cNvPr>
          <p:cNvSpPr/>
          <p:nvPr/>
        </p:nvSpPr>
        <p:spPr>
          <a:xfrm>
            <a:off x="5270337" y="3472954"/>
            <a:ext cx="1230702" cy="609600"/>
          </a:xfrm>
          <a:prstGeom prst="rightArrow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8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선정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27299D-8B1D-4A3E-A6D1-FB75F48584E0}"/>
              </a:ext>
            </a:extLst>
          </p:cNvPr>
          <p:cNvSpPr/>
          <p:nvPr/>
        </p:nvSpPr>
        <p:spPr>
          <a:xfrm>
            <a:off x="5841403" y="6605195"/>
            <a:ext cx="6350598" cy="25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CFE56-A283-445A-8210-2426E90A3C13}"/>
              </a:ext>
            </a:extLst>
          </p:cNvPr>
          <p:cNvSpPr txBox="1"/>
          <p:nvPr/>
        </p:nvSpPr>
        <p:spPr>
          <a:xfrm>
            <a:off x="6166703" y="2852365"/>
            <a:ext cx="56999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“ </a:t>
            </a:r>
            <a:r>
              <a:rPr lang="ko-KR" altLang="en-US" sz="2800" b="1" dirty="0" err="1"/>
              <a:t>반려견</a:t>
            </a:r>
            <a:r>
              <a:rPr lang="ko-KR" altLang="en-US" sz="2800" b="1" dirty="0"/>
              <a:t> 수 대비</a:t>
            </a:r>
            <a:r>
              <a:rPr lang="en-US" altLang="ko-KR" sz="2800" b="1" dirty="0"/>
              <a:t>,</a:t>
            </a:r>
          </a:p>
          <a:p>
            <a:pPr algn="ctr"/>
            <a:r>
              <a:rPr lang="ko-KR" altLang="en-US" sz="2800" b="1" dirty="0"/>
              <a:t> 동물 등록 수 저조 </a:t>
            </a:r>
            <a:r>
              <a:rPr lang="en-US" altLang="ko-KR" sz="2800" b="1" dirty="0"/>
              <a:t>”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400" dirty="0"/>
              <a:t>‘ 2020</a:t>
            </a:r>
            <a:r>
              <a:rPr lang="ko-KR" altLang="en-US" sz="2400" dirty="0"/>
              <a:t>년 기준 </a:t>
            </a:r>
            <a:r>
              <a:rPr lang="ko-KR" altLang="en-US" sz="2400" dirty="0" err="1"/>
              <a:t>등록률</a:t>
            </a:r>
            <a:r>
              <a:rPr lang="ko-KR" altLang="en-US" sz="2400" dirty="0"/>
              <a:t> </a:t>
            </a:r>
            <a:r>
              <a:rPr lang="en-US" altLang="ko-KR" sz="2400" u="sng" dirty="0"/>
              <a:t>38.6%</a:t>
            </a:r>
            <a:r>
              <a:rPr lang="ko-KR" altLang="en-US" sz="2400" dirty="0"/>
              <a:t>에 불과</a:t>
            </a:r>
            <a:r>
              <a:rPr lang="en-US" altLang="ko-KR" sz="2400" dirty="0"/>
              <a:t>! ’</a:t>
            </a:r>
          </a:p>
          <a:p>
            <a:pPr algn="ctr"/>
            <a:r>
              <a:rPr lang="en-US" altLang="ko-KR" sz="2000" dirty="0"/>
              <a:t> </a:t>
            </a:r>
            <a:r>
              <a:rPr lang="ko-KR" altLang="en-US" sz="2000" dirty="0"/>
              <a:t>최근 </a:t>
            </a:r>
            <a:r>
              <a:rPr lang="en-US" altLang="ko-KR" sz="2000" dirty="0"/>
              <a:t>4</a:t>
            </a:r>
            <a:r>
              <a:rPr lang="ko-KR" altLang="en-US" sz="2000" dirty="0"/>
              <a:t>년간 과태료 부과 건수 총 </a:t>
            </a:r>
            <a:r>
              <a:rPr lang="en-US" altLang="ko-KR" sz="2000" u="sng" dirty="0"/>
              <a:t>564</a:t>
            </a:r>
            <a:r>
              <a:rPr lang="ko-KR" altLang="en-US" sz="2000" dirty="0"/>
              <a:t>건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BB7956-74FB-8242-BB76-6070AE6217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82" y="2554898"/>
            <a:ext cx="6110815" cy="3266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07430-28F8-4D1F-A995-59CB446D72C6}"/>
              </a:ext>
            </a:extLst>
          </p:cNvPr>
          <p:cNvSpPr txBox="1"/>
          <p:nvPr/>
        </p:nvSpPr>
        <p:spPr>
          <a:xfrm>
            <a:off x="2725493" y="1837044"/>
            <a:ext cx="2387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 err="1"/>
              <a:t>동물등록수</a:t>
            </a:r>
            <a:r>
              <a:rPr lang="ko-KR" altLang="en-US" sz="2000" b="1" u="sng" dirty="0"/>
              <a:t> 누계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CC31E-FCE5-4FED-8656-357B6000755D}"/>
              </a:ext>
            </a:extLst>
          </p:cNvPr>
          <p:cNvSpPr txBox="1"/>
          <p:nvPr/>
        </p:nvSpPr>
        <p:spPr>
          <a:xfrm>
            <a:off x="4058614" y="5714687"/>
            <a:ext cx="210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농림축산식품부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6696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632E33CF-A2E1-4564-BC91-DECCB21D51F3}"/>
              </a:ext>
            </a:extLst>
          </p:cNvPr>
          <p:cNvSpPr/>
          <p:nvPr/>
        </p:nvSpPr>
        <p:spPr>
          <a:xfrm>
            <a:off x="538899" y="-1"/>
            <a:ext cx="5557099" cy="6367549"/>
          </a:xfrm>
          <a:prstGeom prst="rect">
            <a:avLst/>
          </a:prstGeom>
          <a:solidFill>
            <a:srgbClr val="FFC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FE93E1AF-16CC-48FA-9B0B-A49C3E974414}"/>
              </a:ext>
            </a:extLst>
          </p:cNvPr>
          <p:cNvSpPr/>
          <p:nvPr/>
        </p:nvSpPr>
        <p:spPr>
          <a:xfrm>
            <a:off x="538899" y="1354971"/>
            <a:ext cx="620685" cy="4480562"/>
          </a:xfrm>
          <a:prstGeom prst="rect">
            <a:avLst/>
          </a:prstGeom>
          <a:pattFill prst="ltUpDiag">
            <a:fgClr>
              <a:srgbClr val="FFC334"/>
            </a:fgClr>
            <a:bgClr>
              <a:srgbClr val="E2AC2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388760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b="1" spc="-300" dirty="0">
                <a:solidFill>
                  <a:schemeClr val="bg1"/>
                </a:solidFill>
                <a:latin typeface="+mn-ea"/>
              </a:rPr>
              <a:t>데이터 분석 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17FA4"/>
                </a:solidFill>
              </a:rPr>
              <a:t>Part</a:t>
            </a:r>
            <a:r>
              <a:rPr lang="ko-KR" altLang="en-US" sz="6000" b="1" dirty="0">
                <a:solidFill>
                  <a:srgbClr val="017FA4"/>
                </a:solidFill>
              </a:rPr>
              <a:t> </a:t>
            </a:r>
            <a:r>
              <a:rPr lang="en-US" altLang="ko-KR" sz="6000" b="1" dirty="0">
                <a:solidFill>
                  <a:srgbClr val="017FA4"/>
                </a:solidFill>
              </a:rPr>
              <a:t>2</a:t>
            </a:r>
            <a:endParaRPr lang="ko-KR" altLang="en-US" sz="6000" b="1" dirty="0">
              <a:solidFill>
                <a:srgbClr val="017F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243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4372FA-4AFD-4BC9-9E12-461A5E2537A4}"/>
              </a:ext>
            </a:extLst>
          </p:cNvPr>
          <p:cNvSpPr txBox="1"/>
          <p:nvPr/>
        </p:nvSpPr>
        <p:spPr>
          <a:xfrm>
            <a:off x="529640" y="105868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9CB09C-53A0-0F40-A12D-EF872BF59204}"/>
              </a:ext>
            </a:extLst>
          </p:cNvPr>
          <p:cNvSpPr txBox="1"/>
          <p:nvPr/>
        </p:nvSpPr>
        <p:spPr>
          <a:xfrm>
            <a:off x="782360" y="1770678"/>
            <a:ext cx="986443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 ◦ 전국 단위 평균 소득</a:t>
            </a:r>
            <a:endParaRPr lang="ko-KR" altLang="en-US" sz="1600" dirty="0"/>
          </a:p>
          <a:p>
            <a:r>
              <a:rPr lang="ko-KR" altLang="en-US" sz="1600" dirty="0"/>
              <a:t>  </a:t>
            </a:r>
            <a:r>
              <a:rPr lang="en-US" altLang="ko-KR" sz="1600" dirty="0"/>
              <a:t>- </a:t>
            </a:r>
            <a:r>
              <a:rPr lang="en" altLang="ko-Kore-KR" sz="1600" u="sng" dirty="0">
                <a:hlinkClick r:id="rId3"/>
              </a:rPr>
              <a:t>https://www.bigdata-map.kr/search/1194716</a:t>
            </a:r>
            <a:endParaRPr lang="en" altLang="ko-Kore-KR" sz="1600" dirty="0"/>
          </a:p>
          <a:p>
            <a:r>
              <a:rPr lang="en" altLang="ko-Kore-KR" sz="1600" dirty="0"/>
              <a:t>  - </a:t>
            </a:r>
            <a:r>
              <a:rPr lang="ko-KR" altLang="en-US" sz="1600" dirty="0"/>
              <a:t>통합 데이터 지도</a:t>
            </a:r>
            <a:r>
              <a:rPr lang="en-US" altLang="ko-KR" sz="1600" dirty="0"/>
              <a:t>: </a:t>
            </a:r>
            <a:r>
              <a:rPr lang="en" altLang="ko-Kore-KR" sz="1600" dirty="0"/>
              <a:t>envbigdata </a:t>
            </a:r>
          </a:p>
          <a:p>
            <a:endParaRPr lang="en" altLang="ko-Kore-KR" sz="1600" dirty="0"/>
          </a:p>
          <a:p>
            <a:endParaRPr kumimoji="1" lang="en" altLang="ko-Kore-KR" sz="1600" dirty="0"/>
          </a:p>
          <a:p>
            <a:endParaRPr kumimoji="1" lang="en" altLang="ko-Kore-KR" sz="1600" dirty="0"/>
          </a:p>
          <a:p>
            <a:r>
              <a:rPr lang="ko-KR" altLang="en-US" sz="1600" b="1" dirty="0"/>
              <a:t> ◦ 서울시 반려동물 유무 및 취득 경로 통계</a:t>
            </a:r>
            <a:endParaRPr lang="ko-KR" altLang="en-US" sz="1600" dirty="0"/>
          </a:p>
          <a:p>
            <a:r>
              <a:rPr lang="ko-KR" altLang="en-US" sz="1600" dirty="0"/>
              <a:t>   </a:t>
            </a:r>
            <a:r>
              <a:rPr lang="en-US" altLang="ko-KR" sz="1600" dirty="0"/>
              <a:t>- </a:t>
            </a:r>
            <a:r>
              <a:rPr lang="en" altLang="ko-Kore-KR" sz="1600" u="sng" dirty="0">
                <a:hlinkClick r:id="rId4"/>
              </a:rPr>
              <a:t>https://data.seoul.go.kr/dataList/10970/S/2/datasetView.do</a:t>
            </a:r>
            <a:endParaRPr lang="en" altLang="ko-Kore-KR" sz="1600" dirty="0"/>
          </a:p>
          <a:p>
            <a:r>
              <a:rPr lang="en" altLang="ko-Kore-KR" sz="1600" dirty="0"/>
              <a:t>   - </a:t>
            </a:r>
            <a:r>
              <a:rPr lang="ko-KR" altLang="en-US" sz="1600" dirty="0" err="1"/>
              <a:t>공공데이터</a:t>
            </a:r>
            <a:r>
              <a:rPr lang="ko-KR" altLang="en-US" sz="1600" dirty="0"/>
              <a:t> 포털</a:t>
            </a:r>
            <a:r>
              <a:rPr lang="en-US" altLang="ko-KR" sz="1600" dirty="0"/>
              <a:t>: </a:t>
            </a:r>
            <a:r>
              <a:rPr lang="ko-KR" altLang="en-US" sz="1600" dirty="0"/>
              <a:t>서울 </a:t>
            </a:r>
            <a:r>
              <a:rPr lang="ko-KR" altLang="en-US" sz="1600" dirty="0" err="1"/>
              <a:t>열린데이터</a:t>
            </a:r>
            <a:r>
              <a:rPr lang="ko-KR" altLang="en-US" sz="1600" dirty="0"/>
              <a:t> 광장 </a:t>
            </a:r>
            <a:endParaRPr lang="en-US" altLang="ko-KR" sz="1600" dirty="0"/>
          </a:p>
          <a:p>
            <a:endParaRPr kumimoji="1" lang="en-US" altLang="ko-Kore-KR" sz="1600" dirty="0"/>
          </a:p>
          <a:p>
            <a:r>
              <a:rPr lang="ko-KR" altLang="en-US" sz="1600" b="1" dirty="0"/>
              <a:t> ◦ 서울시 유기동물보호 현황 통계</a:t>
            </a:r>
            <a:endParaRPr lang="ko-KR" altLang="en-US" sz="1600" dirty="0"/>
          </a:p>
          <a:p>
            <a:r>
              <a:rPr lang="ko-KR" altLang="en-US" sz="1600" dirty="0"/>
              <a:t>   </a:t>
            </a:r>
            <a:r>
              <a:rPr lang="en-US" altLang="ko-KR" sz="1600" dirty="0"/>
              <a:t>- </a:t>
            </a:r>
            <a:r>
              <a:rPr lang="en" altLang="ko-Kore-KR" sz="1600" u="sng" dirty="0">
                <a:hlinkClick r:id="rId5"/>
              </a:rPr>
              <a:t>https://data.seoul.go.kr/dataList/369/S/2/datasetView.do</a:t>
            </a:r>
            <a:endParaRPr lang="en" altLang="ko-Kore-KR" sz="1600" dirty="0"/>
          </a:p>
          <a:p>
            <a:r>
              <a:rPr lang="en" altLang="ko-Kore-KR" sz="1600" dirty="0"/>
              <a:t>   - </a:t>
            </a:r>
            <a:r>
              <a:rPr lang="ko-KR" altLang="en-US" sz="1600" dirty="0" err="1"/>
              <a:t>공공데이터</a:t>
            </a:r>
            <a:r>
              <a:rPr lang="ko-KR" altLang="en-US" sz="1600" dirty="0"/>
              <a:t> 포털</a:t>
            </a:r>
            <a:r>
              <a:rPr lang="en-US" altLang="ko-KR" sz="1600" dirty="0"/>
              <a:t>: </a:t>
            </a:r>
            <a:r>
              <a:rPr lang="ko-KR" altLang="en-US" sz="1600" dirty="0"/>
              <a:t>서울 </a:t>
            </a:r>
            <a:r>
              <a:rPr lang="ko-KR" altLang="en-US" sz="1600" dirty="0" err="1"/>
              <a:t>열린데이터</a:t>
            </a:r>
            <a:r>
              <a:rPr lang="ko-KR" altLang="en-US" sz="1600" dirty="0"/>
              <a:t> 광장 </a:t>
            </a:r>
            <a:endParaRPr lang="en-US" altLang="ko-KR" sz="1600" dirty="0"/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endParaRPr kumimoji="1" lang="en-US" altLang="ko-Kore-KR" sz="1600" dirty="0"/>
          </a:p>
          <a:p>
            <a:r>
              <a:rPr lang="ko-KR" altLang="en-US" sz="1600" b="1" dirty="0"/>
              <a:t> ◦ 서울시 주민등록인구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구별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통계</a:t>
            </a:r>
            <a:endParaRPr lang="ko-KR" altLang="en-US" sz="1600" dirty="0"/>
          </a:p>
          <a:p>
            <a:r>
              <a:rPr lang="ko-KR" altLang="en-US" sz="1600" dirty="0"/>
              <a:t>   </a:t>
            </a:r>
            <a:r>
              <a:rPr lang="en-US" altLang="ko-KR" sz="1600" dirty="0"/>
              <a:t>- </a:t>
            </a:r>
            <a:r>
              <a:rPr lang="en" altLang="ko-Kore-KR" sz="1600" u="sng" dirty="0">
                <a:hlinkClick r:id="rId6"/>
              </a:rPr>
              <a:t>https://data.seoul.go.kr/dataList/419/S/2/datasetView.do</a:t>
            </a:r>
            <a:endParaRPr lang="en" altLang="ko-Kore-KR" sz="1600" dirty="0"/>
          </a:p>
          <a:p>
            <a:r>
              <a:rPr lang="en" altLang="ko-Kore-KR" sz="1600" dirty="0"/>
              <a:t>   - </a:t>
            </a:r>
            <a:r>
              <a:rPr lang="ko-KR" altLang="en-US" sz="1600" dirty="0" err="1"/>
              <a:t>공공데이터</a:t>
            </a:r>
            <a:r>
              <a:rPr lang="ko-KR" altLang="en-US" sz="1600" dirty="0"/>
              <a:t> 포털</a:t>
            </a:r>
            <a:r>
              <a:rPr lang="en-US" altLang="ko-KR" sz="1600" dirty="0"/>
              <a:t>: </a:t>
            </a:r>
            <a:r>
              <a:rPr lang="ko-KR" altLang="en-US" sz="1600" dirty="0"/>
              <a:t>서울 </a:t>
            </a:r>
            <a:r>
              <a:rPr lang="ko-KR" altLang="en-US" sz="1600" dirty="0" err="1"/>
              <a:t>열린데이터</a:t>
            </a:r>
            <a:r>
              <a:rPr lang="ko-KR" altLang="en-US" sz="1600" dirty="0"/>
              <a:t> 광장 </a:t>
            </a:r>
            <a:endParaRPr kumimoji="1" lang="ko-Kore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5E6B7-EF05-9749-B9B2-460ADC787B1C}"/>
              </a:ext>
            </a:extLst>
          </p:cNvPr>
          <p:cNvSpPr/>
          <p:nvPr/>
        </p:nvSpPr>
        <p:spPr>
          <a:xfrm>
            <a:off x="0" y="915301"/>
            <a:ext cx="12192000" cy="584775"/>
          </a:xfrm>
          <a:prstGeom prst="rect">
            <a:avLst/>
          </a:prstGeom>
          <a:gradFill flip="none" rotWithShape="1">
            <a:gsLst>
              <a:gs pos="43000">
                <a:srgbClr val="017FA4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 활용 데이터</a:t>
            </a: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5732B125-1C6E-4092-B976-45CD4B3D41E0}"/>
              </a:ext>
            </a:extLst>
          </p:cNvPr>
          <p:cNvSpPr/>
          <p:nvPr/>
        </p:nvSpPr>
        <p:spPr>
          <a:xfrm>
            <a:off x="6426200" y="3365500"/>
            <a:ext cx="395251" cy="1320760"/>
          </a:xfrm>
          <a:prstGeom prst="rightBracket">
            <a:avLst/>
          </a:prstGeom>
          <a:ln w="28575">
            <a:solidFill>
              <a:srgbClr val="017F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4846192D-368D-4923-9E9D-228F3530385E}"/>
              </a:ext>
            </a:extLst>
          </p:cNvPr>
          <p:cNvSpPr/>
          <p:nvPr/>
        </p:nvSpPr>
        <p:spPr>
          <a:xfrm flipH="1">
            <a:off x="7720573" y="3365500"/>
            <a:ext cx="395251" cy="1320760"/>
          </a:xfrm>
          <a:prstGeom prst="rightBracket">
            <a:avLst/>
          </a:prstGeom>
          <a:ln w="28575">
            <a:solidFill>
              <a:srgbClr val="017F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DE099A7-4EB4-48E1-9D7F-39DC5E49BDEE}"/>
              </a:ext>
            </a:extLst>
          </p:cNvPr>
          <p:cNvSpPr/>
          <p:nvPr/>
        </p:nvSpPr>
        <p:spPr>
          <a:xfrm>
            <a:off x="6821450" y="3747884"/>
            <a:ext cx="870005" cy="494583"/>
          </a:xfrm>
          <a:prstGeom prst="rightArrow">
            <a:avLst/>
          </a:prstGeom>
          <a:gradFill>
            <a:gsLst>
              <a:gs pos="46000">
                <a:srgbClr val="017FA4">
                  <a:alpha val="91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E3E32-8261-4FB0-A1A9-BC79970CA3C6}"/>
              </a:ext>
            </a:extLst>
          </p:cNvPr>
          <p:cNvSpPr txBox="1"/>
          <p:nvPr/>
        </p:nvSpPr>
        <p:spPr>
          <a:xfrm>
            <a:off x="8115824" y="2911540"/>
            <a:ext cx="2735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u="sng" dirty="0">
              <a:solidFill>
                <a:srgbClr val="017FA4"/>
              </a:solidFill>
            </a:endParaRPr>
          </a:p>
          <a:p>
            <a:r>
              <a:rPr kumimoji="1" lang="ko-KR" altLang="en-US" b="1" u="sng" dirty="0">
                <a:solidFill>
                  <a:srgbClr val="017FA4"/>
                </a:solidFill>
              </a:rPr>
              <a:t>서울시 자치구별</a:t>
            </a:r>
            <a:endParaRPr kumimoji="1" lang="en-US" altLang="ko-KR" b="1" u="sng" dirty="0">
              <a:solidFill>
                <a:srgbClr val="017FA4"/>
              </a:solidFill>
            </a:endParaRPr>
          </a:p>
          <a:p>
            <a:r>
              <a:rPr kumimoji="1" lang="en-US" altLang="ko-KR" b="1" u="sng" dirty="0">
                <a:solidFill>
                  <a:srgbClr val="017FA4"/>
                </a:solidFill>
              </a:rPr>
              <a:t>(</a:t>
            </a:r>
            <a:r>
              <a:rPr kumimoji="1" lang="ko-KR" altLang="en-US" b="1" u="sng" dirty="0">
                <a:solidFill>
                  <a:srgbClr val="017FA4"/>
                </a:solidFill>
              </a:rPr>
              <a:t>지역</a:t>
            </a:r>
            <a:r>
              <a:rPr kumimoji="1" lang="en-US" altLang="ko-KR" b="1" u="sng" dirty="0">
                <a:solidFill>
                  <a:srgbClr val="017FA4"/>
                </a:solidFill>
              </a:rPr>
              <a:t>)</a:t>
            </a:r>
          </a:p>
          <a:p>
            <a:endParaRPr kumimoji="1" lang="en-US" altLang="ko-KR" b="1" u="sng" dirty="0">
              <a:solidFill>
                <a:srgbClr val="017FA4"/>
              </a:solidFill>
            </a:endParaRPr>
          </a:p>
          <a:p>
            <a:endParaRPr kumimoji="1" lang="en-US" altLang="ko-KR" b="1" u="sng" dirty="0">
              <a:solidFill>
                <a:srgbClr val="017FA4"/>
              </a:solidFill>
            </a:endParaRPr>
          </a:p>
          <a:p>
            <a:r>
              <a:rPr kumimoji="1" lang="ko-KR" altLang="en-US" b="1" u="sng" dirty="0">
                <a:solidFill>
                  <a:srgbClr val="017FA4"/>
                </a:solidFill>
              </a:rPr>
              <a:t>기간별</a:t>
            </a:r>
            <a:endParaRPr kumimoji="1" lang="en-US" altLang="ko-KR" b="1" u="sng" dirty="0">
              <a:solidFill>
                <a:srgbClr val="017FA4"/>
              </a:solidFill>
            </a:endParaRPr>
          </a:p>
          <a:p>
            <a:r>
              <a:rPr kumimoji="1" lang="en-US" altLang="ko-KR" b="1" u="sng" dirty="0">
                <a:solidFill>
                  <a:srgbClr val="017FA4"/>
                </a:solidFill>
              </a:rPr>
              <a:t>(2014</a:t>
            </a:r>
            <a:r>
              <a:rPr kumimoji="1" lang="ko-KR" altLang="en-US" b="1" u="sng" dirty="0">
                <a:solidFill>
                  <a:srgbClr val="017FA4"/>
                </a:solidFill>
              </a:rPr>
              <a:t>년도</a:t>
            </a:r>
            <a:r>
              <a:rPr kumimoji="1" lang="en-US" altLang="ko-KR" b="1" u="sng" dirty="0">
                <a:solidFill>
                  <a:srgbClr val="017FA4"/>
                </a:solidFill>
              </a:rPr>
              <a:t>-2020</a:t>
            </a:r>
            <a:r>
              <a:rPr kumimoji="1" lang="ko-KR" altLang="en-US" b="1" u="sng" dirty="0">
                <a:solidFill>
                  <a:srgbClr val="017FA4"/>
                </a:solidFill>
              </a:rPr>
              <a:t>년도</a:t>
            </a:r>
            <a:r>
              <a:rPr kumimoji="1" lang="en-US" altLang="ko-KR" b="1" u="sng" dirty="0">
                <a:solidFill>
                  <a:srgbClr val="017FA4"/>
                </a:solidFill>
              </a:rPr>
              <a:t>)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F823D38B-9169-43E2-B34A-CD1BD18013AB}"/>
              </a:ext>
            </a:extLst>
          </p:cNvPr>
          <p:cNvSpPr/>
          <p:nvPr/>
        </p:nvSpPr>
        <p:spPr>
          <a:xfrm>
            <a:off x="6692900" y="1801427"/>
            <a:ext cx="519942" cy="635253"/>
          </a:xfrm>
          <a:prstGeom prst="chevron">
            <a:avLst/>
          </a:prstGeom>
          <a:gradFill>
            <a:gsLst>
              <a:gs pos="41000">
                <a:srgbClr val="017FA4">
                  <a:alpha val="86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BA724C0C-609D-4A9E-A6D2-8704BD112F7E}"/>
              </a:ext>
            </a:extLst>
          </p:cNvPr>
          <p:cNvSpPr/>
          <p:nvPr/>
        </p:nvSpPr>
        <p:spPr>
          <a:xfrm>
            <a:off x="6714974" y="5677746"/>
            <a:ext cx="519942" cy="635253"/>
          </a:xfrm>
          <a:prstGeom prst="chevron">
            <a:avLst/>
          </a:prstGeom>
          <a:gradFill>
            <a:gsLst>
              <a:gs pos="41000">
                <a:srgbClr val="017FA4">
                  <a:alpha val="86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114BF-81CD-4F85-80B4-C9A07AA922FB}"/>
              </a:ext>
            </a:extLst>
          </p:cNvPr>
          <p:cNvSpPr txBox="1"/>
          <p:nvPr/>
        </p:nvSpPr>
        <p:spPr>
          <a:xfrm>
            <a:off x="7178826" y="1939507"/>
            <a:ext cx="257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+mn-ea"/>
              </a:rPr>
              <a:t>그래프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결과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원인 추론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E9E66-1538-452A-981D-6D42A61D35F9}"/>
              </a:ext>
            </a:extLst>
          </p:cNvPr>
          <p:cNvSpPr txBox="1"/>
          <p:nvPr/>
        </p:nvSpPr>
        <p:spPr>
          <a:xfrm>
            <a:off x="7242326" y="5664436"/>
            <a:ext cx="25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서울 지역구별 </a:t>
            </a:r>
            <a:endParaRPr kumimoji="1" lang="en-US" altLang="ko-KR" dirty="0"/>
          </a:p>
          <a:p>
            <a:r>
              <a:rPr kumimoji="1" lang="ko-KR" altLang="en-US" dirty="0"/>
              <a:t>반려동물 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계산 활용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873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2328377-9B82-4F79-A160-9AA0E3EC7E25}"/>
              </a:ext>
            </a:extLst>
          </p:cNvPr>
          <p:cNvSpPr txBox="1"/>
          <p:nvPr/>
        </p:nvSpPr>
        <p:spPr>
          <a:xfrm>
            <a:off x="4128368" y="4522156"/>
            <a:ext cx="4937937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spc="-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ko-KR" altLang="en-US" sz="4400" kern="1200" spc="-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분석 </a:t>
            </a:r>
            <a:r>
              <a:rPr lang="en-US" altLang="ko-KR" sz="4400" kern="1200" spc="-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TOOLS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9357C38-D286-4B9C-BB0C-7132FEEAF1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86" y="674825"/>
            <a:ext cx="2410097" cy="577583"/>
          </a:xfrm>
          <a:prstGeom prst="rect">
            <a:avLst/>
          </a:prstGeom>
        </p:spPr>
      </p:pic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파이썬2 마지막 버전 공개…3.0 전환 필요 - 지디넷코리아">
            <a:extLst>
              <a:ext uri="{FF2B5EF4-FFF2-40B4-BE49-F238E27FC236}">
                <a16:creationId xmlns:a16="http://schemas.microsoft.com/office/drawing/2014/main" id="{CF44E962-62F4-4DBF-93FE-3A757795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4601" y="1770709"/>
            <a:ext cx="2508611" cy="84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AA9108-8DC8-4261-A26D-10F2BE990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3" y="3536098"/>
            <a:ext cx="2329136" cy="2709860"/>
          </a:xfrm>
          <a:prstGeom prst="rect">
            <a:avLst/>
          </a:prstGeom>
        </p:spPr>
      </p:pic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B6D357B-8E46-4EAA-9240-4DB28A2DB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0" y="725908"/>
            <a:ext cx="2364850" cy="1324315"/>
          </a:xfrm>
          <a:prstGeom prst="rect">
            <a:avLst/>
          </a:prstGeom>
        </p:spPr>
      </p:pic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User guide and tutorial — seaborn 0.11.2 documentation">
            <a:extLst>
              <a:ext uri="{FF2B5EF4-FFF2-40B4-BE49-F238E27FC236}">
                <a16:creationId xmlns:a16="http://schemas.microsoft.com/office/drawing/2014/main" id="{0A008A7A-2CF0-4CB9-94B5-249CD5A2A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5728" y="5347278"/>
            <a:ext cx="2368631" cy="67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28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dOehcVa67D9VEeSGNFK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5MoGCsp4vdmpMr7kbpfV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bCfJfG4jtH5I3UMhulB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사용자 지정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FA4"/>
      </a:accent1>
      <a:accent2>
        <a:srgbClr val="01B7C5"/>
      </a:accent2>
      <a:accent3>
        <a:srgbClr val="023756"/>
      </a:accent3>
      <a:accent4>
        <a:srgbClr val="E6CCBC"/>
      </a:accent4>
      <a:accent5>
        <a:srgbClr val="CCA381"/>
      </a:accent5>
      <a:accent6>
        <a:srgbClr val="101F26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2212</Words>
  <Application>Microsoft Office PowerPoint</Application>
  <PresentationFormat>와이드스크린</PresentationFormat>
  <Paragraphs>397</Paragraphs>
  <Slides>24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나눔스퀘어 ExtraBold</vt:lpstr>
      <vt:lpstr>나눔스퀘어 Light</vt:lpstr>
      <vt:lpstr>돋움</vt:lpstr>
      <vt:lpstr>맑은 고딕</vt:lpstr>
      <vt:lpstr>Arial</vt:lpstr>
      <vt:lpstr>Calibri</vt:lpstr>
      <vt:lpstr>Segoe UI</vt:lpstr>
      <vt:lpstr>Wingdings</vt:lpstr>
      <vt:lpstr>Office 테마</vt:lpstr>
      <vt:lpstr>think-cell Slide</vt:lpstr>
      <vt:lpstr>반려동물 등록제도와 유기동물 수      증감의 상관성 분석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‘선택’ 아닌 “필수”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현미연</dc:creator>
  <cp:lastModifiedBy>현미연</cp:lastModifiedBy>
  <cp:revision>481</cp:revision>
  <dcterms:created xsi:type="dcterms:W3CDTF">2021-12-03T06:23:58Z</dcterms:created>
  <dcterms:modified xsi:type="dcterms:W3CDTF">2021-12-13T05:01:09Z</dcterms:modified>
</cp:coreProperties>
</file>